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82"/>
  </p:notesMasterIdLst>
  <p:sldIdLst>
    <p:sldId id="262" r:id="rId5"/>
    <p:sldId id="350" r:id="rId6"/>
    <p:sldId id="457" r:id="rId7"/>
    <p:sldId id="458" r:id="rId8"/>
    <p:sldId id="459" r:id="rId9"/>
    <p:sldId id="456" r:id="rId10"/>
    <p:sldId id="300" r:id="rId11"/>
    <p:sldId id="461" r:id="rId12"/>
    <p:sldId id="462" r:id="rId13"/>
    <p:sldId id="463" r:id="rId14"/>
    <p:sldId id="464" r:id="rId15"/>
    <p:sldId id="465" r:id="rId16"/>
    <p:sldId id="466" r:id="rId17"/>
    <p:sldId id="467" r:id="rId18"/>
    <p:sldId id="468" r:id="rId19"/>
    <p:sldId id="469" r:id="rId20"/>
    <p:sldId id="470" r:id="rId21"/>
    <p:sldId id="460" r:id="rId22"/>
    <p:sldId id="471" r:id="rId23"/>
    <p:sldId id="302" r:id="rId24"/>
    <p:sldId id="355" r:id="rId25"/>
    <p:sldId id="398" r:id="rId26"/>
    <p:sldId id="425" r:id="rId27"/>
    <p:sldId id="423" r:id="rId28"/>
    <p:sldId id="426" r:id="rId29"/>
    <p:sldId id="427" r:id="rId30"/>
    <p:sldId id="429" r:id="rId31"/>
    <p:sldId id="428" r:id="rId32"/>
    <p:sldId id="472" r:id="rId33"/>
    <p:sldId id="422" r:id="rId34"/>
    <p:sldId id="473" r:id="rId35"/>
    <p:sldId id="474" r:id="rId36"/>
    <p:sldId id="475" r:id="rId37"/>
    <p:sldId id="477" r:id="rId38"/>
    <p:sldId id="476" r:id="rId39"/>
    <p:sldId id="481" r:id="rId40"/>
    <p:sldId id="478" r:id="rId41"/>
    <p:sldId id="479" r:id="rId42"/>
    <p:sldId id="480" r:id="rId43"/>
    <p:sldId id="482" r:id="rId44"/>
    <p:sldId id="451" r:id="rId45"/>
    <p:sldId id="483" r:id="rId46"/>
    <p:sldId id="484" r:id="rId47"/>
    <p:sldId id="485" r:id="rId48"/>
    <p:sldId id="486" r:id="rId49"/>
    <p:sldId id="489" r:id="rId50"/>
    <p:sldId id="490" r:id="rId51"/>
    <p:sldId id="491" r:id="rId52"/>
    <p:sldId id="492" r:id="rId53"/>
    <p:sldId id="493" r:id="rId54"/>
    <p:sldId id="494" r:id="rId55"/>
    <p:sldId id="495" r:id="rId56"/>
    <p:sldId id="487" r:id="rId57"/>
    <p:sldId id="488" r:id="rId58"/>
    <p:sldId id="313" r:id="rId59"/>
    <p:sldId id="401" r:id="rId60"/>
    <p:sldId id="499" r:id="rId61"/>
    <p:sldId id="500" r:id="rId62"/>
    <p:sldId id="501" r:id="rId63"/>
    <p:sldId id="502" r:id="rId64"/>
    <p:sldId id="496" r:id="rId65"/>
    <p:sldId id="497" r:id="rId66"/>
    <p:sldId id="498" r:id="rId67"/>
    <p:sldId id="403" r:id="rId68"/>
    <p:sldId id="503" r:id="rId69"/>
    <p:sldId id="504" r:id="rId70"/>
    <p:sldId id="505" r:id="rId71"/>
    <p:sldId id="506" r:id="rId72"/>
    <p:sldId id="507" r:id="rId73"/>
    <p:sldId id="508" r:id="rId74"/>
    <p:sldId id="509" r:id="rId75"/>
    <p:sldId id="510" r:id="rId76"/>
    <p:sldId id="511" r:id="rId77"/>
    <p:sldId id="512" r:id="rId78"/>
    <p:sldId id="513" r:id="rId79"/>
    <p:sldId id="455" r:id="rId80"/>
    <p:sldId id="514" r:id="rId81"/>
  </p:sldIdLst>
  <p:sldSz cx="9144000" cy="6858000" type="screen4x3"/>
  <p:notesSz cx="6805613" cy="9939338"/>
  <p:custDataLst>
    <p:tags r:id="rId8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000000"/>
    <a:srgbClr val="3D3935"/>
    <a:srgbClr val="8C857B"/>
    <a:srgbClr val="3C10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36" autoAdjust="0"/>
    <p:restoredTop sz="94806"/>
  </p:normalViewPr>
  <p:slideViewPr>
    <p:cSldViewPr snapToGrid="0">
      <p:cViewPr>
        <p:scale>
          <a:sx n="66" d="100"/>
          <a:sy n="66" d="100"/>
        </p:scale>
        <p:origin x="1055" y="15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presProps" Target="pres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6489FC-8D86-446C-B1CE-E2DA99A7993E}"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AEBF9D89-AC80-418F-BBAD-ADF2068943BC}">
      <dgm:prSet/>
      <dgm:spPr/>
      <dgm:t>
        <a:bodyPr/>
        <a:lstStyle/>
        <a:p>
          <a:r>
            <a:rPr lang="en-US"/>
            <a:t>Happy A Learning Day!</a:t>
          </a:r>
        </a:p>
      </dgm:t>
    </dgm:pt>
    <dgm:pt modelId="{E6E037D4-B401-4D7F-9C8F-7BBE72CF209E}" type="parTrans" cxnId="{265A8089-8D07-4A1E-AEAE-3EBD4B2552A2}">
      <dgm:prSet/>
      <dgm:spPr/>
      <dgm:t>
        <a:bodyPr/>
        <a:lstStyle/>
        <a:p>
          <a:endParaRPr lang="en-US"/>
        </a:p>
      </dgm:t>
    </dgm:pt>
    <dgm:pt modelId="{50B9D053-2507-47B2-9EA7-A6550398714D}" type="sibTrans" cxnId="{265A8089-8D07-4A1E-AEAE-3EBD4B2552A2}">
      <dgm:prSet/>
      <dgm:spPr/>
      <dgm:t>
        <a:bodyPr/>
        <a:lstStyle/>
        <a:p>
          <a:endParaRPr lang="en-US"/>
        </a:p>
      </dgm:t>
    </dgm:pt>
    <dgm:pt modelId="{48495F20-0A61-4382-B5A3-5DE81C34CE5A}">
      <dgm:prSet/>
      <dgm:spPr/>
      <dgm:t>
        <a:bodyPr/>
        <a:lstStyle/>
        <a:p>
          <a:r>
            <a:rPr lang="en-US"/>
            <a:t>Lecturer in IT</a:t>
          </a:r>
        </a:p>
      </dgm:t>
    </dgm:pt>
    <dgm:pt modelId="{C8395F1B-D514-4274-9D28-606212427FFF}" type="parTrans" cxnId="{97FB4B4D-F0D8-458C-B436-0C56DD947D6E}">
      <dgm:prSet/>
      <dgm:spPr/>
      <dgm:t>
        <a:bodyPr/>
        <a:lstStyle/>
        <a:p>
          <a:endParaRPr lang="en-US"/>
        </a:p>
      </dgm:t>
    </dgm:pt>
    <dgm:pt modelId="{32C4C016-9E7B-4567-821B-D410E44507CD}" type="sibTrans" cxnId="{97FB4B4D-F0D8-458C-B436-0C56DD947D6E}">
      <dgm:prSet/>
      <dgm:spPr/>
      <dgm:t>
        <a:bodyPr/>
        <a:lstStyle/>
        <a:p>
          <a:endParaRPr lang="en-US"/>
        </a:p>
      </dgm:t>
    </dgm:pt>
    <dgm:pt modelId="{92502734-98C9-4CA2-B7E5-A4DE0F24C875}">
      <dgm:prSet/>
      <dgm:spPr/>
      <dgm:t>
        <a:bodyPr/>
        <a:lstStyle/>
        <a:p>
          <a:r>
            <a:rPr lang="en-US"/>
            <a:t>Dr. Farshid Keivanian</a:t>
          </a:r>
        </a:p>
      </dgm:t>
    </dgm:pt>
    <dgm:pt modelId="{70C67133-25D4-46E9-B370-E4F40F59EBEC}" type="parTrans" cxnId="{BA0A3C1B-DB25-4451-8FFF-ECDB7EB8B38D}">
      <dgm:prSet/>
      <dgm:spPr/>
      <dgm:t>
        <a:bodyPr/>
        <a:lstStyle/>
        <a:p>
          <a:endParaRPr lang="en-US"/>
        </a:p>
      </dgm:t>
    </dgm:pt>
    <dgm:pt modelId="{D7C77FAC-6BE3-4CD8-A0AB-D4D503A70025}" type="sibTrans" cxnId="{BA0A3C1B-DB25-4451-8FFF-ECDB7EB8B38D}">
      <dgm:prSet/>
      <dgm:spPr/>
      <dgm:t>
        <a:bodyPr/>
        <a:lstStyle/>
        <a:p>
          <a:endParaRPr lang="en-US"/>
        </a:p>
      </dgm:t>
    </dgm:pt>
    <dgm:pt modelId="{9A596AFF-AF31-4892-BD1E-61488C35E576}" type="pres">
      <dgm:prSet presAssocID="{F96489FC-8D86-446C-B1CE-E2DA99A7993E}" presName="root" presStyleCnt="0">
        <dgm:presLayoutVars>
          <dgm:dir/>
          <dgm:resizeHandles val="exact"/>
        </dgm:presLayoutVars>
      </dgm:prSet>
      <dgm:spPr/>
    </dgm:pt>
    <dgm:pt modelId="{BDC316E4-AF08-4304-BD1F-FDD70A503E1B}" type="pres">
      <dgm:prSet presAssocID="{AEBF9D89-AC80-418F-BBAD-ADF2068943BC}" presName="compNode" presStyleCnt="0"/>
      <dgm:spPr/>
    </dgm:pt>
    <dgm:pt modelId="{579646CE-A37D-461C-90A0-75B1126896C1}" type="pres">
      <dgm:prSet presAssocID="{AEBF9D89-AC80-418F-BBAD-ADF2068943BC}" presName="bgRect" presStyleLbl="bgShp" presStyleIdx="0" presStyleCnt="3"/>
      <dgm:spPr/>
    </dgm:pt>
    <dgm:pt modelId="{3077C73E-6C73-42B2-8FC4-C3381127D1C8}" type="pres">
      <dgm:prSet presAssocID="{AEBF9D89-AC80-418F-BBAD-ADF2068943B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ngel Face Outline"/>
        </a:ext>
      </dgm:extLst>
    </dgm:pt>
    <dgm:pt modelId="{F9F1668A-D769-43E9-B30E-C1CD09B8B6A8}" type="pres">
      <dgm:prSet presAssocID="{AEBF9D89-AC80-418F-BBAD-ADF2068943BC}" presName="spaceRect" presStyleCnt="0"/>
      <dgm:spPr/>
    </dgm:pt>
    <dgm:pt modelId="{9C554F70-E3D1-48CF-97D4-1A73103A4A03}" type="pres">
      <dgm:prSet presAssocID="{AEBF9D89-AC80-418F-BBAD-ADF2068943BC}" presName="parTx" presStyleLbl="revTx" presStyleIdx="0" presStyleCnt="3">
        <dgm:presLayoutVars>
          <dgm:chMax val="0"/>
          <dgm:chPref val="0"/>
        </dgm:presLayoutVars>
      </dgm:prSet>
      <dgm:spPr/>
    </dgm:pt>
    <dgm:pt modelId="{1BA1905C-578E-477D-A4A8-AEA1E453E2E1}" type="pres">
      <dgm:prSet presAssocID="{50B9D053-2507-47B2-9EA7-A6550398714D}" presName="sibTrans" presStyleCnt="0"/>
      <dgm:spPr/>
    </dgm:pt>
    <dgm:pt modelId="{0CA6617E-9CAA-48B3-A925-76AFE922F586}" type="pres">
      <dgm:prSet presAssocID="{48495F20-0A61-4382-B5A3-5DE81C34CE5A}" presName="compNode" presStyleCnt="0"/>
      <dgm:spPr/>
    </dgm:pt>
    <dgm:pt modelId="{5AEB2E26-7F8D-4A84-8FFC-2D802C65FC2A}" type="pres">
      <dgm:prSet presAssocID="{48495F20-0A61-4382-B5A3-5DE81C34CE5A}" presName="bgRect" presStyleLbl="bgShp" presStyleIdx="1" presStyleCnt="3"/>
      <dgm:spPr/>
    </dgm:pt>
    <dgm:pt modelId="{2F0A281D-E40F-454F-A109-E34853C20675}" type="pres">
      <dgm:prSet presAssocID="{48495F20-0A61-4382-B5A3-5DE81C34CE5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ecturer"/>
        </a:ext>
      </dgm:extLst>
    </dgm:pt>
    <dgm:pt modelId="{9F0641D0-6A28-41F7-AE99-77FD3656EC62}" type="pres">
      <dgm:prSet presAssocID="{48495F20-0A61-4382-B5A3-5DE81C34CE5A}" presName="spaceRect" presStyleCnt="0"/>
      <dgm:spPr/>
    </dgm:pt>
    <dgm:pt modelId="{0AF80669-5BB5-424C-8535-C2A79729D930}" type="pres">
      <dgm:prSet presAssocID="{48495F20-0A61-4382-B5A3-5DE81C34CE5A}" presName="parTx" presStyleLbl="revTx" presStyleIdx="1" presStyleCnt="3">
        <dgm:presLayoutVars>
          <dgm:chMax val="0"/>
          <dgm:chPref val="0"/>
        </dgm:presLayoutVars>
      </dgm:prSet>
      <dgm:spPr/>
    </dgm:pt>
    <dgm:pt modelId="{2F9A558F-3820-4B26-94DA-2DBE655E760D}" type="pres">
      <dgm:prSet presAssocID="{32C4C016-9E7B-4567-821B-D410E44507CD}" presName="sibTrans" presStyleCnt="0"/>
      <dgm:spPr/>
    </dgm:pt>
    <dgm:pt modelId="{B55B8345-0723-4520-BEA5-651D45686DEA}" type="pres">
      <dgm:prSet presAssocID="{92502734-98C9-4CA2-B7E5-A4DE0F24C875}" presName="compNode" presStyleCnt="0"/>
      <dgm:spPr/>
    </dgm:pt>
    <dgm:pt modelId="{9DD679E8-205A-4C19-960E-C7626DC1120F}" type="pres">
      <dgm:prSet presAssocID="{92502734-98C9-4CA2-B7E5-A4DE0F24C875}" presName="bgRect" presStyleLbl="bgShp" presStyleIdx="2" presStyleCnt="3"/>
      <dgm:spPr/>
    </dgm:pt>
    <dgm:pt modelId="{ED810516-B502-422D-9DB8-F625502825F8}" type="pres">
      <dgm:prSet presAssocID="{92502734-98C9-4CA2-B7E5-A4DE0F24C87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4D7AF742-4929-4572-9EC8-7F698A79943D}" type="pres">
      <dgm:prSet presAssocID="{92502734-98C9-4CA2-B7E5-A4DE0F24C875}" presName="spaceRect" presStyleCnt="0"/>
      <dgm:spPr/>
    </dgm:pt>
    <dgm:pt modelId="{5525A503-1230-4304-8AE5-DB211D8AADDE}" type="pres">
      <dgm:prSet presAssocID="{92502734-98C9-4CA2-B7E5-A4DE0F24C875}" presName="parTx" presStyleLbl="revTx" presStyleIdx="2" presStyleCnt="3">
        <dgm:presLayoutVars>
          <dgm:chMax val="0"/>
          <dgm:chPref val="0"/>
        </dgm:presLayoutVars>
      </dgm:prSet>
      <dgm:spPr/>
    </dgm:pt>
  </dgm:ptLst>
  <dgm:cxnLst>
    <dgm:cxn modelId="{BA0A3C1B-DB25-4451-8FFF-ECDB7EB8B38D}" srcId="{F96489FC-8D86-446C-B1CE-E2DA99A7993E}" destId="{92502734-98C9-4CA2-B7E5-A4DE0F24C875}" srcOrd="2" destOrd="0" parTransId="{70C67133-25D4-46E9-B370-E4F40F59EBEC}" sibTransId="{D7C77FAC-6BE3-4CD8-A0AB-D4D503A70025}"/>
    <dgm:cxn modelId="{76759F1D-2731-4173-BD18-7AEB030898D4}" type="presOf" srcId="{92502734-98C9-4CA2-B7E5-A4DE0F24C875}" destId="{5525A503-1230-4304-8AE5-DB211D8AADDE}" srcOrd="0" destOrd="0" presId="urn:microsoft.com/office/officeart/2018/2/layout/IconVerticalSolidList"/>
    <dgm:cxn modelId="{FBD2A130-8501-4D9C-AC54-977064641A8A}" type="presOf" srcId="{48495F20-0A61-4382-B5A3-5DE81C34CE5A}" destId="{0AF80669-5BB5-424C-8535-C2A79729D930}" srcOrd="0" destOrd="0" presId="urn:microsoft.com/office/officeart/2018/2/layout/IconVerticalSolidList"/>
    <dgm:cxn modelId="{3C47BC4C-91C0-4D9C-A034-42DFFA74C816}" type="presOf" srcId="{F96489FC-8D86-446C-B1CE-E2DA99A7993E}" destId="{9A596AFF-AF31-4892-BD1E-61488C35E576}" srcOrd="0" destOrd="0" presId="urn:microsoft.com/office/officeart/2018/2/layout/IconVerticalSolidList"/>
    <dgm:cxn modelId="{97FB4B4D-F0D8-458C-B436-0C56DD947D6E}" srcId="{F96489FC-8D86-446C-B1CE-E2DA99A7993E}" destId="{48495F20-0A61-4382-B5A3-5DE81C34CE5A}" srcOrd="1" destOrd="0" parTransId="{C8395F1B-D514-4274-9D28-606212427FFF}" sibTransId="{32C4C016-9E7B-4567-821B-D410E44507CD}"/>
    <dgm:cxn modelId="{265A8089-8D07-4A1E-AEAE-3EBD4B2552A2}" srcId="{F96489FC-8D86-446C-B1CE-E2DA99A7993E}" destId="{AEBF9D89-AC80-418F-BBAD-ADF2068943BC}" srcOrd="0" destOrd="0" parTransId="{E6E037D4-B401-4D7F-9C8F-7BBE72CF209E}" sibTransId="{50B9D053-2507-47B2-9EA7-A6550398714D}"/>
    <dgm:cxn modelId="{4BE5C7FC-01E9-47C4-AB29-F4E972A256D0}" type="presOf" srcId="{AEBF9D89-AC80-418F-BBAD-ADF2068943BC}" destId="{9C554F70-E3D1-48CF-97D4-1A73103A4A03}" srcOrd="0" destOrd="0" presId="urn:microsoft.com/office/officeart/2018/2/layout/IconVerticalSolidList"/>
    <dgm:cxn modelId="{5C3F6952-89FE-4E4D-BD6A-1A3068D3E358}" type="presParOf" srcId="{9A596AFF-AF31-4892-BD1E-61488C35E576}" destId="{BDC316E4-AF08-4304-BD1F-FDD70A503E1B}" srcOrd="0" destOrd="0" presId="urn:microsoft.com/office/officeart/2018/2/layout/IconVerticalSolidList"/>
    <dgm:cxn modelId="{89981D9A-ACA8-4BCB-9BD3-6FE6E9A83022}" type="presParOf" srcId="{BDC316E4-AF08-4304-BD1F-FDD70A503E1B}" destId="{579646CE-A37D-461C-90A0-75B1126896C1}" srcOrd="0" destOrd="0" presId="urn:microsoft.com/office/officeart/2018/2/layout/IconVerticalSolidList"/>
    <dgm:cxn modelId="{280F9921-1A64-482E-B9AF-38C624D064E0}" type="presParOf" srcId="{BDC316E4-AF08-4304-BD1F-FDD70A503E1B}" destId="{3077C73E-6C73-42B2-8FC4-C3381127D1C8}" srcOrd="1" destOrd="0" presId="urn:microsoft.com/office/officeart/2018/2/layout/IconVerticalSolidList"/>
    <dgm:cxn modelId="{A1BC246C-3B6B-4C19-9A3F-2EB8F866240E}" type="presParOf" srcId="{BDC316E4-AF08-4304-BD1F-FDD70A503E1B}" destId="{F9F1668A-D769-43E9-B30E-C1CD09B8B6A8}" srcOrd="2" destOrd="0" presId="urn:microsoft.com/office/officeart/2018/2/layout/IconVerticalSolidList"/>
    <dgm:cxn modelId="{B6189834-4818-4BDF-88FE-3298B0EB13EE}" type="presParOf" srcId="{BDC316E4-AF08-4304-BD1F-FDD70A503E1B}" destId="{9C554F70-E3D1-48CF-97D4-1A73103A4A03}" srcOrd="3" destOrd="0" presId="urn:microsoft.com/office/officeart/2018/2/layout/IconVerticalSolidList"/>
    <dgm:cxn modelId="{2C6A0D43-2F06-43FA-99CF-63D98A1D2F43}" type="presParOf" srcId="{9A596AFF-AF31-4892-BD1E-61488C35E576}" destId="{1BA1905C-578E-477D-A4A8-AEA1E453E2E1}" srcOrd="1" destOrd="0" presId="urn:microsoft.com/office/officeart/2018/2/layout/IconVerticalSolidList"/>
    <dgm:cxn modelId="{B9616ECD-2578-468C-AE48-DCC885ED48A3}" type="presParOf" srcId="{9A596AFF-AF31-4892-BD1E-61488C35E576}" destId="{0CA6617E-9CAA-48B3-A925-76AFE922F586}" srcOrd="2" destOrd="0" presId="urn:microsoft.com/office/officeart/2018/2/layout/IconVerticalSolidList"/>
    <dgm:cxn modelId="{812A7C7A-235C-4CC7-A382-4333987327AB}" type="presParOf" srcId="{0CA6617E-9CAA-48B3-A925-76AFE922F586}" destId="{5AEB2E26-7F8D-4A84-8FFC-2D802C65FC2A}" srcOrd="0" destOrd="0" presId="urn:microsoft.com/office/officeart/2018/2/layout/IconVerticalSolidList"/>
    <dgm:cxn modelId="{D9915580-010D-4DD9-A28B-E936877F58A2}" type="presParOf" srcId="{0CA6617E-9CAA-48B3-A925-76AFE922F586}" destId="{2F0A281D-E40F-454F-A109-E34853C20675}" srcOrd="1" destOrd="0" presId="urn:microsoft.com/office/officeart/2018/2/layout/IconVerticalSolidList"/>
    <dgm:cxn modelId="{5AEC4671-FD3C-40F6-BF7B-E97AE19B404D}" type="presParOf" srcId="{0CA6617E-9CAA-48B3-A925-76AFE922F586}" destId="{9F0641D0-6A28-41F7-AE99-77FD3656EC62}" srcOrd="2" destOrd="0" presId="urn:microsoft.com/office/officeart/2018/2/layout/IconVerticalSolidList"/>
    <dgm:cxn modelId="{9A673580-279B-4C7F-92E6-EDBF7F5D1A4D}" type="presParOf" srcId="{0CA6617E-9CAA-48B3-A925-76AFE922F586}" destId="{0AF80669-5BB5-424C-8535-C2A79729D930}" srcOrd="3" destOrd="0" presId="urn:microsoft.com/office/officeart/2018/2/layout/IconVerticalSolidList"/>
    <dgm:cxn modelId="{5ADFE703-E7B9-413C-9AA9-176D277E3D3B}" type="presParOf" srcId="{9A596AFF-AF31-4892-BD1E-61488C35E576}" destId="{2F9A558F-3820-4B26-94DA-2DBE655E760D}" srcOrd="3" destOrd="0" presId="urn:microsoft.com/office/officeart/2018/2/layout/IconVerticalSolidList"/>
    <dgm:cxn modelId="{58B1C70E-86D7-4450-8EEF-E2A9B1F80D73}" type="presParOf" srcId="{9A596AFF-AF31-4892-BD1E-61488C35E576}" destId="{B55B8345-0723-4520-BEA5-651D45686DEA}" srcOrd="4" destOrd="0" presId="urn:microsoft.com/office/officeart/2018/2/layout/IconVerticalSolidList"/>
    <dgm:cxn modelId="{6C4CA8B3-BD94-42DE-828B-597D65E8F49A}" type="presParOf" srcId="{B55B8345-0723-4520-BEA5-651D45686DEA}" destId="{9DD679E8-205A-4C19-960E-C7626DC1120F}" srcOrd="0" destOrd="0" presId="urn:microsoft.com/office/officeart/2018/2/layout/IconVerticalSolidList"/>
    <dgm:cxn modelId="{FA58F4B5-7BD0-473E-8429-552125736E4F}" type="presParOf" srcId="{B55B8345-0723-4520-BEA5-651D45686DEA}" destId="{ED810516-B502-422D-9DB8-F625502825F8}" srcOrd="1" destOrd="0" presId="urn:microsoft.com/office/officeart/2018/2/layout/IconVerticalSolidList"/>
    <dgm:cxn modelId="{16AF9660-822F-4524-A3FB-C510D243E800}" type="presParOf" srcId="{B55B8345-0723-4520-BEA5-651D45686DEA}" destId="{4D7AF742-4929-4572-9EC8-7F698A79943D}" srcOrd="2" destOrd="0" presId="urn:microsoft.com/office/officeart/2018/2/layout/IconVerticalSolidList"/>
    <dgm:cxn modelId="{A8B485E2-BCAC-434F-85AB-BFE56F993CF8}" type="presParOf" srcId="{B55B8345-0723-4520-BEA5-651D45686DEA}" destId="{5525A503-1230-4304-8AE5-DB211D8AADD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9646CE-A37D-461C-90A0-75B1126896C1}">
      <dsp:nvSpPr>
        <dsp:cNvPr id="0" name=""/>
        <dsp:cNvSpPr/>
      </dsp:nvSpPr>
      <dsp:spPr>
        <a:xfrm>
          <a:off x="0" y="531"/>
          <a:ext cx="7886700" cy="124293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77C73E-6C73-42B2-8FC4-C3381127D1C8}">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554F70-E3D1-48CF-97D4-1A73103A4A03}">
      <dsp:nvSpPr>
        <dsp:cNvPr id="0" name=""/>
        <dsp:cNvSpPr/>
      </dsp:nvSpPr>
      <dsp:spPr>
        <a:xfrm>
          <a:off x="1435590" y="531"/>
          <a:ext cx="64511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90000"/>
            </a:lnSpc>
            <a:spcBef>
              <a:spcPct val="0"/>
            </a:spcBef>
            <a:spcAft>
              <a:spcPct val="35000"/>
            </a:spcAft>
            <a:buNone/>
          </a:pPr>
          <a:r>
            <a:rPr lang="en-US" sz="2500" kern="1200"/>
            <a:t>Happy A Learning Day!</a:t>
          </a:r>
        </a:p>
      </dsp:txBody>
      <dsp:txXfrm>
        <a:off x="1435590" y="531"/>
        <a:ext cx="6451109" cy="1242935"/>
      </dsp:txXfrm>
    </dsp:sp>
    <dsp:sp modelId="{5AEB2E26-7F8D-4A84-8FFC-2D802C65FC2A}">
      <dsp:nvSpPr>
        <dsp:cNvPr id="0" name=""/>
        <dsp:cNvSpPr/>
      </dsp:nvSpPr>
      <dsp:spPr>
        <a:xfrm>
          <a:off x="0" y="1554201"/>
          <a:ext cx="7886700" cy="124293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0A281D-E40F-454F-A109-E34853C20675}">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F80669-5BB5-424C-8535-C2A79729D930}">
      <dsp:nvSpPr>
        <dsp:cNvPr id="0" name=""/>
        <dsp:cNvSpPr/>
      </dsp:nvSpPr>
      <dsp:spPr>
        <a:xfrm>
          <a:off x="1435590" y="1554201"/>
          <a:ext cx="64511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90000"/>
            </a:lnSpc>
            <a:spcBef>
              <a:spcPct val="0"/>
            </a:spcBef>
            <a:spcAft>
              <a:spcPct val="35000"/>
            </a:spcAft>
            <a:buNone/>
          </a:pPr>
          <a:r>
            <a:rPr lang="en-US" sz="2500" kern="1200"/>
            <a:t>Lecturer in IT</a:t>
          </a:r>
        </a:p>
      </dsp:txBody>
      <dsp:txXfrm>
        <a:off x="1435590" y="1554201"/>
        <a:ext cx="6451109" cy="1242935"/>
      </dsp:txXfrm>
    </dsp:sp>
    <dsp:sp modelId="{9DD679E8-205A-4C19-960E-C7626DC1120F}">
      <dsp:nvSpPr>
        <dsp:cNvPr id="0" name=""/>
        <dsp:cNvSpPr/>
      </dsp:nvSpPr>
      <dsp:spPr>
        <a:xfrm>
          <a:off x="0" y="3107870"/>
          <a:ext cx="7886700" cy="124293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810516-B502-422D-9DB8-F625502825F8}">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525A503-1230-4304-8AE5-DB211D8AADDE}">
      <dsp:nvSpPr>
        <dsp:cNvPr id="0" name=""/>
        <dsp:cNvSpPr/>
      </dsp:nvSpPr>
      <dsp:spPr>
        <a:xfrm>
          <a:off x="1435590" y="3107870"/>
          <a:ext cx="64511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90000"/>
            </a:lnSpc>
            <a:spcBef>
              <a:spcPct val="0"/>
            </a:spcBef>
            <a:spcAft>
              <a:spcPct val="35000"/>
            </a:spcAft>
            <a:buNone/>
          </a:pPr>
          <a:r>
            <a:rPr lang="en-US" sz="2500" kern="1200"/>
            <a:t>Dr. Farshid Keivanian</a:t>
          </a:r>
        </a:p>
      </dsp:txBody>
      <dsp:txXfrm>
        <a:off x="1435590" y="3107870"/>
        <a:ext cx="6451109" cy="12429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20/08/2024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4534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95139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08639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8214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1960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id="{AF1E5CA1-4B6B-214D-A71F-C49AFC2CCD7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8" name="Rectangle 3">
            <a:extLst>
              <a:ext uri="{FF2B5EF4-FFF2-40B4-BE49-F238E27FC236}">
                <a16:creationId xmlns:a16="http://schemas.microsoft.com/office/drawing/2014/main" id="{542410ED-512D-9C46-BFEE-AFD70FE69BA2}"/>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9895866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a16="http://schemas.microsoft.com/office/drawing/2014/main" id="{5345793D-D138-774D-8C51-BDDA9297AD1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Rectangle 3">
            <a:extLst>
              <a:ext uri="{FF2B5EF4-FFF2-40B4-BE49-F238E27FC236}">
                <a16:creationId xmlns:a16="http://schemas.microsoft.com/office/drawing/2014/main" id="{236724C0-5D04-A547-91EB-88005579B396}"/>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27350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a16="http://schemas.microsoft.com/office/drawing/2014/main" id="{957FC901-8F87-294F-A18D-6711D90787B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4" name="Rectangle 3">
            <a:extLst>
              <a:ext uri="{FF2B5EF4-FFF2-40B4-BE49-F238E27FC236}">
                <a16:creationId xmlns:a16="http://schemas.microsoft.com/office/drawing/2014/main" id="{D4E400BB-195F-4247-974B-B2D9C68F3B70}"/>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721367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0986DF69-27E2-6B4B-A7CF-6737B6FF81C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7042" name="Rectangle 3">
            <a:extLst>
              <a:ext uri="{FF2B5EF4-FFF2-40B4-BE49-F238E27FC236}">
                <a16:creationId xmlns:a16="http://schemas.microsoft.com/office/drawing/2014/main" id="{2222377E-FBB7-6641-89AF-3E5A0F34E451}"/>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4258510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05FFE87A-B728-6F4C-B432-EBE250E4828F}"/>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9090" name="Rectangle 3">
            <a:extLst>
              <a:ext uri="{FF2B5EF4-FFF2-40B4-BE49-F238E27FC236}">
                <a16:creationId xmlns:a16="http://schemas.microsoft.com/office/drawing/2014/main" id="{35028C24-6CFD-9B4F-A633-678F2C3E5C7D}"/>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035610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5FD70348-019B-C244-A677-68614CAF790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8" name="Rectangle 3">
            <a:extLst>
              <a:ext uri="{FF2B5EF4-FFF2-40B4-BE49-F238E27FC236}">
                <a16:creationId xmlns:a16="http://schemas.microsoft.com/office/drawing/2014/main" id="{94AEB80F-C17A-E641-BB0D-AA21D9D934F0}"/>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97460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62302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96AADB47-AC40-694D-BC44-6FDA0022B0F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6" name="Rectangle 3">
            <a:extLst>
              <a:ext uri="{FF2B5EF4-FFF2-40B4-BE49-F238E27FC236}">
                <a16:creationId xmlns:a16="http://schemas.microsoft.com/office/drawing/2014/main" id="{4577D1A6-201A-BA43-BA39-A3F494889B98}"/>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5066371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a:extLst>
              <a:ext uri="{FF2B5EF4-FFF2-40B4-BE49-F238E27FC236}">
                <a16:creationId xmlns:a16="http://schemas.microsoft.com/office/drawing/2014/main" id="{BC3550E8-6FE5-9B47-B47E-3AC9EB0A79B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4" name="Rectangle 3">
            <a:extLst>
              <a:ext uri="{FF2B5EF4-FFF2-40B4-BE49-F238E27FC236}">
                <a16:creationId xmlns:a16="http://schemas.microsoft.com/office/drawing/2014/main" id="{0B530C0B-9716-8E4F-968C-65B9E0CB40B8}"/>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418896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a:extLst>
              <a:ext uri="{FF2B5EF4-FFF2-40B4-BE49-F238E27FC236}">
                <a16:creationId xmlns:a16="http://schemas.microsoft.com/office/drawing/2014/main" id="{291151D4-6E4F-A341-9FC5-D49F71EDA76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2" name="Rectangle 3">
            <a:extLst>
              <a:ext uri="{FF2B5EF4-FFF2-40B4-BE49-F238E27FC236}">
                <a16:creationId xmlns:a16="http://schemas.microsoft.com/office/drawing/2014/main" id="{E29B9705-005E-5648-8B41-EA0ABFEE838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4892803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59991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06244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971102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91018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269781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140590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13687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644784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92340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72745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9833501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261931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303D70A5-B7DD-E84D-9FB5-5EE760BA953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0" name="Rectangle 3">
            <a:extLst>
              <a:ext uri="{FF2B5EF4-FFF2-40B4-BE49-F238E27FC236}">
                <a16:creationId xmlns:a16="http://schemas.microsoft.com/office/drawing/2014/main" id="{A4FC3C76-7D11-BF40-863A-AF77AC78ED3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73828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54854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569275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34721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76770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76439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A26C50F-336C-4240-B664-DC373CA7FC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Rectangle 3">
            <a:extLst>
              <a:ext uri="{FF2B5EF4-FFF2-40B4-BE49-F238E27FC236}">
                <a16:creationId xmlns:a16="http://schemas.microsoft.com/office/drawing/2014/main" id="{0D5FEDFC-DF3C-2445-BEBC-2650B1CCEC9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039761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2">
            <a:extLst>
              <a:ext uri="{FF2B5EF4-FFF2-40B4-BE49-F238E27FC236}">
                <a16:creationId xmlns:a16="http://schemas.microsoft.com/office/drawing/2014/main" id="{A0B3E093-6586-D749-A976-3D94136BEF0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34">
            <a:extLst>
              <a:ext uri="{FF2B5EF4-FFF2-40B4-BE49-F238E27FC236}">
                <a16:creationId xmlns:a16="http://schemas.microsoft.com/office/drawing/2014/main" id="{1E6AD3E3-2279-9943-A55C-1E2F2DFD9780}"/>
              </a:ext>
            </a:extLst>
          </p:cNvPr>
          <p:cNvSpPr>
            <a:spLocks noGrp="1" noChangeArrowheads="1"/>
          </p:cNvSpPr>
          <p:nvPr>
            <p:ph type="sldNum" sz="quarter" idx="11"/>
          </p:nvPr>
        </p:nvSpPr>
        <p:spPr>
          <a:ln/>
        </p:spPr>
        <p:txBody>
          <a:bodyPr/>
          <a:lstStyle>
            <a:lvl1pPr>
              <a:defRPr/>
            </a:lvl1pPr>
          </a:lstStyle>
          <a:p>
            <a:pPr>
              <a:defRPr/>
            </a:pPr>
            <a:fld id="{6B00A69F-66B3-1D46-9889-328F94FE993F}" type="slidenum">
              <a:rPr lang="en-US" altLang="en-US"/>
              <a:pPr>
                <a:defRPr/>
              </a:pPr>
              <a:t>‹#›</a:t>
            </a:fld>
            <a:endParaRPr lang="en-US" altLang="en-US"/>
          </a:p>
        </p:txBody>
      </p:sp>
    </p:spTree>
    <p:extLst>
      <p:ext uri="{BB962C8B-B14F-4D97-AF65-F5344CB8AC3E}">
        <p14:creationId xmlns:p14="http://schemas.microsoft.com/office/powerpoint/2010/main" val="1330179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4"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hyperlink" Target="https://liveexample.pearsoncmg.com/html/ChineseZodiac.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hyperlink" Target="https://liveexample.pearsoncmg.com/html/MultiplicationTable.html" TargetMode="Externa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3" Type="http://schemas.openxmlformats.org/officeDocument/2006/relationships/hyperlink" Target="https://liveexample.pearsoncmg.com/html/TestContinue.html" TargetMode="External"/><Relationship Id="rId2" Type="http://schemas.openxmlformats.org/officeDocument/2006/relationships/hyperlink" Target="https://liveexample.pearsoncmg.com/html/TestBreak.html" TargetMode="Externa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6.bin"/><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7.bin"/><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8.bin"/><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9.bin"/><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4.bin"/><Relationship Id="rId1" Type="http://schemas.openxmlformats.org/officeDocument/2006/relationships/slideLayout" Target="../slideLayouts/slideLayout11.xml"/><Relationship Id="rId5" Type="http://schemas.openxmlformats.org/officeDocument/2006/relationships/image" Target="../media/image6.emf"/><Relationship Id="rId4" Type="http://schemas.openxmlformats.org/officeDocument/2006/relationships/oleObject" Target="../embeddings/oleObject5.bin"/></Relationships>
</file>

<file path=ppt/slides/_rels/slide6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10.bin"/><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11.bin"/><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12.bin"/><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13.bin"/><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hyperlink" Target="https://liveexample.pearsoncmg.com/html/GuessNumber.html" TargetMode="External"/><Relationship Id="rId2" Type="http://schemas.openxmlformats.org/officeDocument/2006/relationships/hyperlink" Target="https://liveexample.pearsoncmg.com/html/GuessNumberOneTime.html" TargetMode="External"/><Relationship Id="rId1" Type="http://schemas.openxmlformats.org/officeDocument/2006/relationships/slideLayout" Target="../slideLayouts/slideLayout11.xml"/><Relationship Id="rId4" Type="http://schemas.openxmlformats.org/officeDocument/2006/relationships/hyperlink" Target="https://liveexample.pearsoncmg.com/html/GuessNumberUsingBreak.html" TargetMode="External"/></Relationships>
</file>

<file path=ppt/slides/_rels/slide6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357995"/>
          </a:xfrm>
        </p:spPr>
        <p:txBody>
          <a:bodyPr>
            <a:noAutofit/>
          </a:bodyPr>
          <a:lstStyle/>
          <a:p>
            <a:r>
              <a:rPr lang="en-AU" sz="3200" dirty="0"/>
              <a:t>ITEC618</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2" y="3276928"/>
            <a:ext cx="3966325" cy="245479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endParaRPr lang="en-AU" sz="2800" dirty="0"/>
          </a:p>
          <a:p>
            <a:r>
              <a:rPr lang="en-AU" sz="2800" dirty="0"/>
              <a:t>Lecturer: 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700992" y="2048826"/>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Lecture 4</a:t>
            </a:r>
            <a:endParaRPr lang="en-AU" sz="3200" dirty="0"/>
          </a:p>
        </p:txBody>
      </p:sp>
      <p:sp>
        <p:nvSpPr>
          <p:cNvPr id="9" name="Text Placeholder 2">
            <a:extLst>
              <a:ext uri="{FF2B5EF4-FFF2-40B4-BE49-F238E27FC236}">
                <a16:creationId xmlns:a16="http://schemas.microsoft.com/office/drawing/2014/main" id="{BA19F68C-7BB0-9F4C-BCB5-530C06D832E4}"/>
              </a:ext>
            </a:extLst>
          </p:cNvPr>
          <p:cNvSpPr txBox="1">
            <a:spLocks/>
          </p:cNvSpPr>
          <p:nvPr/>
        </p:nvSpPr>
        <p:spPr>
          <a:xfrm>
            <a:off x="700992" y="2851484"/>
            <a:ext cx="3376846" cy="204536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3200" dirty="0"/>
              <a:t>Program Control Structures: Selections and Loops II</a:t>
            </a:r>
            <a:endParaRPr lang="en-AU" sz="3200" dirty="0"/>
          </a:p>
        </p:txBody>
      </p:sp>
    </p:spTree>
    <p:extLst>
      <p:ext uri="{BB962C8B-B14F-4D97-AF65-F5344CB8AC3E}">
        <p14:creationId xmlns:p14="http://schemas.microsoft.com/office/powerpoint/2010/main" val="1896408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10</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pic>
        <p:nvPicPr>
          <p:cNvPr id="4" name="Picture 3">
            <a:extLst>
              <a:ext uri="{FF2B5EF4-FFF2-40B4-BE49-F238E27FC236}">
                <a16:creationId xmlns:a16="http://schemas.microsoft.com/office/drawing/2014/main" id="{6677CD7F-3724-F555-34BD-2945871FA767}"/>
              </a:ext>
            </a:extLst>
          </p:cNvPr>
          <p:cNvPicPr>
            <a:picLocks noChangeAspect="1"/>
          </p:cNvPicPr>
          <p:nvPr/>
        </p:nvPicPr>
        <p:blipFill rotWithShape="1">
          <a:blip r:embed="rId3"/>
          <a:srcRect b="6404"/>
          <a:stretch/>
        </p:blipFill>
        <p:spPr>
          <a:xfrm>
            <a:off x="0" y="1021963"/>
            <a:ext cx="9144000" cy="4814074"/>
          </a:xfrm>
          <a:prstGeom prst="rect">
            <a:avLst/>
          </a:prstGeom>
        </p:spPr>
      </p:pic>
      <p:sp>
        <p:nvSpPr>
          <p:cNvPr id="7" name="Rectangle: Rounded Corners 6">
            <a:extLst>
              <a:ext uri="{FF2B5EF4-FFF2-40B4-BE49-F238E27FC236}">
                <a16:creationId xmlns:a16="http://schemas.microsoft.com/office/drawing/2014/main" id="{E68845D7-2D49-427A-F2A3-8A5DA19B2D7C}"/>
              </a:ext>
            </a:extLst>
          </p:cNvPr>
          <p:cNvSpPr/>
          <p:nvPr/>
        </p:nvSpPr>
        <p:spPr>
          <a:xfrm>
            <a:off x="0" y="1271945"/>
            <a:ext cx="3334215" cy="1442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92911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259A2A-9E63-C104-6EA1-D6BD091D4FE1}"/>
              </a:ext>
            </a:extLst>
          </p:cNvPr>
          <p:cNvPicPr>
            <a:picLocks noChangeAspect="1"/>
          </p:cNvPicPr>
          <p:nvPr/>
        </p:nvPicPr>
        <p:blipFill rotWithShape="1">
          <a:blip r:embed="rId3"/>
          <a:srcRect b="6587"/>
          <a:stretch/>
        </p:blipFill>
        <p:spPr>
          <a:xfrm>
            <a:off x="0" y="1203949"/>
            <a:ext cx="9144000" cy="4804715"/>
          </a:xfrm>
          <a:prstGeom prst="rect">
            <a:avLst/>
          </a:prstGeom>
        </p:spPr>
      </p:pic>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11</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 name="Rectangle: Rounded Corners 6">
            <a:extLst>
              <a:ext uri="{FF2B5EF4-FFF2-40B4-BE49-F238E27FC236}">
                <a16:creationId xmlns:a16="http://schemas.microsoft.com/office/drawing/2014/main" id="{E68845D7-2D49-427A-F2A3-8A5DA19B2D7C}"/>
              </a:ext>
            </a:extLst>
          </p:cNvPr>
          <p:cNvSpPr/>
          <p:nvPr/>
        </p:nvSpPr>
        <p:spPr>
          <a:xfrm>
            <a:off x="2123768" y="1881545"/>
            <a:ext cx="3431458" cy="25205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Rounded Corners 4">
            <a:extLst>
              <a:ext uri="{FF2B5EF4-FFF2-40B4-BE49-F238E27FC236}">
                <a16:creationId xmlns:a16="http://schemas.microsoft.com/office/drawing/2014/main" id="{CA61D8D9-7325-03D8-54C5-62E883DCB241}"/>
              </a:ext>
            </a:extLst>
          </p:cNvPr>
          <p:cNvSpPr/>
          <p:nvPr/>
        </p:nvSpPr>
        <p:spPr>
          <a:xfrm>
            <a:off x="5614219" y="5703210"/>
            <a:ext cx="707923" cy="24530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29220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pic>
        <p:nvPicPr>
          <p:cNvPr id="4" name="Picture 3">
            <a:extLst>
              <a:ext uri="{FF2B5EF4-FFF2-40B4-BE49-F238E27FC236}">
                <a16:creationId xmlns:a16="http://schemas.microsoft.com/office/drawing/2014/main" id="{4F6A8B3E-DFDC-C170-F798-25E9FC59B8C6}"/>
              </a:ext>
            </a:extLst>
          </p:cNvPr>
          <p:cNvPicPr>
            <a:picLocks noChangeAspect="1"/>
          </p:cNvPicPr>
          <p:nvPr/>
        </p:nvPicPr>
        <p:blipFill rotWithShape="1">
          <a:blip r:embed="rId3"/>
          <a:srcRect b="6368"/>
          <a:stretch/>
        </p:blipFill>
        <p:spPr>
          <a:xfrm>
            <a:off x="0" y="1021018"/>
            <a:ext cx="9144000" cy="4815963"/>
          </a:xfrm>
          <a:prstGeom prst="rect">
            <a:avLst/>
          </a:prstGeom>
        </p:spPr>
      </p:pic>
      <p:sp>
        <p:nvSpPr>
          <p:cNvPr id="6" name="Rectangle: Rounded Corners 5">
            <a:extLst>
              <a:ext uri="{FF2B5EF4-FFF2-40B4-BE49-F238E27FC236}">
                <a16:creationId xmlns:a16="http://schemas.microsoft.com/office/drawing/2014/main" id="{607B4A5F-D829-8324-D43F-EF0EB7491ED7}"/>
              </a:ext>
            </a:extLst>
          </p:cNvPr>
          <p:cNvSpPr/>
          <p:nvPr/>
        </p:nvSpPr>
        <p:spPr>
          <a:xfrm>
            <a:off x="58992" y="1897626"/>
            <a:ext cx="1012723" cy="16714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14DDEF29-3440-AA08-9929-C16A0F62DFDE}"/>
              </a:ext>
            </a:extLst>
          </p:cNvPr>
          <p:cNvSpPr/>
          <p:nvPr/>
        </p:nvSpPr>
        <p:spPr>
          <a:xfrm>
            <a:off x="1091377" y="1703441"/>
            <a:ext cx="2005784" cy="13519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F5D4DB49-7827-3D85-3EE5-9CE35B1494A0}"/>
              </a:ext>
            </a:extLst>
          </p:cNvPr>
          <p:cNvSpPr/>
          <p:nvPr/>
        </p:nvSpPr>
        <p:spPr>
          <a:xfrm>
            <a:off x="3259390" y="2268795"/>
            <a:ext cx="1115965" cy="14010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83713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pic>
        <p:nvPicPr>
          <p:cNvPr id="3" name="Picture 2">
            <a:extLst>
              <a:ext uri="{FF2B5EF4-FFF2-40B4-BE49-F238E27FC236}">
                <a16:creationId xmlns:a16="http://schemas.microsoft.com/office/drawing/2014/main" id="{558E737A-38ED-32A8-CD24-E65706C5F75D}"/>
              </a:ext>
            </a:extLst>
          </p:cNvPr>
          <p:cNvPicPr>
            <a:picLocks noChangeAspect="1"/>
          </p:cNvPicPr>
          <p:nvPr/>
        </p:nvPicPr>
        <p:blipFill rotWithShape="1">
          <a:blip r:embed="rId3"/>
          <a:srcRect b="7324"/>
          <a:stretch/>
        </p:blipFill>
        <p:spPr>
          <a:xfrm>
            <a:off x="0" y="1045599"/>
            <a:ext cx="9144000" cy="4766802"/>
          </a:xfrm>
          <a:prstGeom prst="rect">
            <a:avLst/>
          </a:prstGeom>
        </p:spPr>
      </p:pic>
      <p:sp>
        <p:nvSpPr>
          <p:cNvPr id="5" name="Rectangle: Rounded Corners 4">
            <a:extLst>
              <a:ext uri="{FF2B5EF4-FFF2-40B4-BE49-F238E27FC236}">
                <a16:creationId xmlns:a16="http://schemas.microsoft.com/office/drawing/2014/main" id="{79619306-948E-BD06-39A1-E2955C5FBFFA}"/>
              </a:ext>
            </a:extLst>
          </p:cNvPr>
          <p:cNvSpPr/>
          <p:nvPr/>
        </p:nvSpPr>
        <p:spPr>
          <a:xfrm>
            <a:off x="2713703" y="1042219"/>
            <a:ext cx="3726426" cy="368709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881794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3BDA29-205A-9B3E-9EE3-24FAE1476784}"/>
              </a:ext>
            </a:extLst>
          </p:cNvPr>
          <p:cNvSpPr txBox="1"/>
          <p:nvPr/>
        </p:nvSpPr>
        <p:spPr>
          <a:xfrm>
            <a:off x="0" y="0"/>
            <a:ext cx="9144000" cy="689419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seasonaltravelprepbymonth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HandlingSeasonalTravelPreparationsBasedontheCurrentMonth</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month</a:t>
            </a:r>
            <a:r>
              <a:rPr lang="en-US" sz="1700" dirty="0">
                <a:solidFill>
                  <a:srgbClr val="000000"/>
                </a:solidFill>
                <a:effectLst/>
                <a:highlight>
                  <a:srgbClr val="FFFFFF"/>
                </a:highlight>
                <a:latin typeface="Consolas" panose="020B0609020204030204" pitchFamily="49" charset="0"/>
              </a:rPr>
              <a:t> = </a:t>
            </a:r>
            <a:r>
              <a:rPr lang="en-US" sz="1700" i="1" dirty="0" err="1">
                <a:solidFill>
                  <a:srgbClr val="000000"/>
                </a:solidFill>
                <a:effectLst/>
                <a:highlight>
                  <a:srgbClr val="FFFFFF"/>
                </a:highlight>
                <a:latin typeface="Consolas" panose="020B0609020204030204" pitchFamily="49" charset="0"/>
              </a:rPr>
              <a:t>getCurrentMonth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switch</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month</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case</a:t>
            </a:r>
            <a:r>
              <a:rPr lang="en-US" sz="1700" dirty="0">
                <a:solidFill>
                  <a:srgbClr val="000000"/>
                </a:solidFill>
                <a:effectLst/>
                <a:highlight>
                  <a:srgbClr val="FFFFFF"/>
                </a:highlight>
                <a:latin typeface="Consolas" panose="020B0609020204030204" pitchFamily="49" charset="0"/>
              </a:rPr>
              <a:t> 1: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"Prepare for summer holiday schedules."</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break</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case</a:t>
            </a:r>
            <a:r>
              <a:rPr lang="en-US" sz="1700" dirty="0">
                <a:solidFill>
                  <a:srgbClr val="000000"/>
                </a:solidFill>
                <a:effectLst/>
                <a:highlight>
                  <a:srgbClr val="FFFFFF"/>
                </a:highlight>
                <a:latin typeface="Consolas" panose="020B0609020204030204" pitchFamily="49" charset="0"/>
              </a:rPr>
              <a:t> 2: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"Monitor school holiday travel."</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break</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case</a:t>
            </a:r>
            <a:r>
              <a:rPr lang="en-US" sz="1700" dirty="0">
                <a:solidFill>
                  <a:srgbClr val="000000"/>
                </a:solidFill>
                <a:effectLst/>
                <a:highlight>
                  <a:srgbClr val="FFFFFF"/>
                </a:highlight>
                <a:latin typeface="Consolas" panose="020B0609020204030204" pitchFamily="49" charset="0"/>
              </a:rPr>
              <a:t> 12: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"Prepare for Christmas travel surge."</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break</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default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"Invalid month."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i="1" dirty="0" err="1">
                <a:solidFill>
                  <a:srgbClr val="000000"/>
                </a:solidFill>
                <a:effectLst/>
                <a:highlight>
                  <a:srgbClr val="FFFFFF"/>
                </a:highlight>
                <a:latin typeface="Consolas" panose="020B0609020204030204" pitchFamily="49" charset="0"/>
              </a:rPr>
              <a:t>exit</a:t>
            </a:r>
            <a:r>
              <a:rPr lang="en-US" sz="1700" dirty="0">
                <a:solidFill>
                  <a:srgbClr val="000000"/>
                </a:solidFill>
                <a:effectLst/>
                <a:highlight>
                  <a:srgbClr val="FFFFFF"/>
                </a:highlight>
                <a:latin typeface="Consolas" panose="020B0609020204030204" pitchFamily="49" charset="0"/>
              </a:rPr>
              <a:t>(1);</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getCurrentMonth</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This method should return the current month as an integer.</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For example, return 1 for January, 2 for February, etc.</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Here it's assumed that this method is implemented elsewhere.</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return</a:t>
            </a:r>
            <a:r>
              <a:rPr lang="en-US" sz="1700" dirty="0">
                <a:solidFill>
                  <a:srgbClr val="000000"/>
                </a:solidFill>
                <a:effectLst/>
                <a:highlight>
                  <a:srgbClr val="FFFFFF"/>
                </a:highlight>
                <a:latin typeface="Consolas" panose="020B0609020204030204" pitchFamily="49" charset="0"/>
              </a:rPr>
              <a:t> 1; </a:t>
            </a:r>
            <a:r>
              <a:rPr lang="en-US" sz="1700" dirty="0">
                <a:solidFill>
                  <a:srgbClr val="3F7F5F"/>
                </a:solidFill>
                <a:effectLst/>
                <a:highlight>
                  <a:srgbClr val="FFFFFF"/>
                </a:highlight>
                <a:latin typeface="Consolas" panose="020B0609020204030204" pitchFamily="49" charset="0"/>
              </a:rPr>
              <a:t>// Example return value for demonstration</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2760772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5F938A-8D2E-3738-F7D4-2D6A11B68F4F}"/>
              </a:ext>
            </a:extLst>
          </p:cNvPr>
          <p:cNvPicPr>
            <a:picLocks noChangeAspect="1"/>
          </p:cNvPicPr>
          <p:nvPr/>
        </p:nvPicPr>
        <p:blipFill rotWithShape="1">
          <a:blip r:embed="rId3"/>
          <a:srcRect b="23008"/>
          <a:stretch/>
        </p:blipFill>
        <p:spPr>
          <a:xfrm>
            <a:off x="0" y="1113728"/>
            <a:ext cx="9144000" cy="3960077"/>
          </a:xfrm>
          <a:prstGeom prst="rect">
            <a:avLst/>
          </a:prstGeom>
        </p:spPr>
      </p:pic>
      <p:sp>
        <p:nvSpPr>
          <p:cNvPr id="5" name="Rectangle: Rounded Corners 4">
            <a:extLst>
              <a:ext uri="{FF2B5EF4-FFF2-40B4-BE49-F238E27FC236}">
                <a16:creationId xmlns:a16="http://schemas.microsoft.com/office/drawing/2014/main" id="{A8211A64-E6DF-BEFA-55AD-7BB40B64A07C}"/>
              </a:ext>
            </a:extLst>
          </p:cNvPr>
          <p:cNvSpPr/>
          <p:nvPr/>
        </p:nvSpPr>
        <p:spPr>
          <a:xfrm>
            <a:off x="2620537" y="2419815"/>
            <a:ext cx="1393902" cy="23417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0420F10A-BA6D-C79E-7147-332D4D722A90}"/>
              </a:ext>
            </a:extLst>
          </p:cNvPr>
          <p:cNvSpPr/>
          <p:nvPr/>
        </p:nvSpPr>
        <p:spPr>
          <a:xfrm>
            <a:off x="1183888" y="2453268"/>
            <a:ext cx="1393902" cy="14496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421052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A8211A64-E6DF-BEFA-55AD-7BB40B64A07C}"/>
              </a:ext>
            </a:extLst>
          </p:cNvPr>
          <p:cNvSpPr/>
          <p:nvPr/>
        </p:nvSpPr>
        <p:spPr>
          <a:xfrm>
            <a:off x="2620537" y="2419815"/>
            <a:ext cx="1393902" cy="23417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0420F10A-BA6D-C79E-7147-332D4D722A90}"/>
              </a:ext>
            </a:extLst>
          </p:cNvPr>
          <p:cNvSpPr/>
          <p:nvPr/>
        </p:nvSpPr>
        <p:spPr>
          <a:xfrm>
            <a:off x="1183888" y="2453268"/>
            <a:ext cx="1393902" cy="14496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a:extLst>
              <a:ext uri="{FF2B5EF4-FFF2-40B4-BE49-F238E27FC236}">
                <a16:creationId xmlns:a16="http://schemas.microsoft.com/office/drawing/2014/main" id="{6F5A96EB-7613-9C4A-89C0-5862A77CAA71}"/>
              </a:ext>
            </a:extLst>
          </p:cNvPr>
          <p:cNvPicPr>
            <a:picLocks noChangeAspect="1"/>
          </p:cNvPicPr>
          <p:nvPr/>
        </p:nvPicPr>
        <p:blipFill rotWithShape="1">
          <a:blip r:embed="rId3"/>
          <a:srcRect b="6532"/>
          <a:stretch/>
        </p:blipFill>
        <p:spPr>
          <a:xfrm>
            <a:off x="0" y="857250"/>
            <a:ext cx="9144000" cy="4807570"/>
          </a:xfrm>
          <a:prstGeom prst="rect">
            <a:avLst/>
          </a:prstGeom>
        </p:spPr>
      </p:pic>
      <p:sp>
        <p:nvSpPr>
          <p:cNvPr id="7" name="Rectangle: Rounded Corners 6">
            <a:extLst>
              <a:ext uri="{FF2B5EF4-FFF2-40B4-BE49-F238E27FC236}">
                <a16:creationId xmlns:a16="http://schemas.microsoft.com/office/drawing/2014/main" id="{866D22D2-FDF1-D77F-887C-91B587DC7369}"/>
              </a:ext>
            </a:extLst>
          </p:cNvPr>
          <p:cNvSpPr/>
          <p:nvPr/>
        </p:nvSpPr>
        <p:spPr>
          <a:xfrm>
            <a:off x="2252546" y="4705815"/>
            <a:ext cx="6891454" cy="81403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05703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3A22FC-A72F-E0AE-4EC3-83CDDE51EE19}"/>
              </a:ext>
            </a:extLst>
          </p:cNvPr>
          <p:cNvPicPr>
            <a:picLocks noChangeAspect="1"/>
          </p:cNvPicPr>
          <p:nvPr/>
        </p:nvPicPr>
        <p:blipFill rotWithShape="1">
          <a:blip r:embed="rId3"/>
          <a:srcRect t="9350" b="54661"/>
          <a:stretch/>
        </p:blipFill>
        <p:spPr>
          <a:xfrm>
            <a:off x="0" y="3021980"/>
            <a:ext cx="9144000" cy="1851103"/>
          </a:xfrm>
          <a:prstGeom prst="rect">
            <a:avLst/>
          </a:prstGeom>
        </p:spPr>
      </p:pic>
      <p:sp>
        <p:nvSpPr>
          <p:cNvPr id="7" name="Rectangle: Rounded Corners 6">
            <a:extLst>
              <a:ext uri="{FF2B5EF4-FFF2-40B4-BE49-F238E27FC236}">
                <a16:creationId xmlns:a16="http://schemas.microsoft.com/office/drawing/2014/main" id="{866D22D2-FDF1-D77F-887C-91B587DC7369}"/>
              </a:ext>
            </a:extLst>
          </p:cNvPr>
          <p:cNvSpPr/>
          <p:nvPr/>
        </p:nvSpPr>
        <p:spPr>
          <a:xfrm>
            <a:off x="1226634" y="4304372"/>
            <a:ext cx="3780264" cy="56871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Box 2">
            <a:extLst>
              <a:ext uri="{FF2B5EF4-FFF2-40B4-BE49-F238E27FC236}">
                <a16:creationId xmlns:a16="http://schemas.microsoft.com/office/drawing/2014/main" id="{32774835-855D-F961-3BE6-600E70C8AC93}"/>
              </a:ext>
            </a:extLst>
          </p:cNvPr>
          <p:cNvSpPr txBox="1"/>
          <p:nvPr/>
        </p:nvSpPr>
        <p:spPr>
          <a:xfrm>
            <a:off x="0" y="1034820"/>
            <a:ext cx="9144000" cy="1384995"/>
          </a:xfrm>
          <a:prstGeom prst="rect">
            <a:avLst/>
          </a:prstGeom>
          <a:noFill/>
          <a:ln w="28575">
            <a:solidFill>
              <a:srgbClr val="FF0000"/>
            </a:solidFill>
          </a:ln>
        </p:spPr>
        <p:txBody>
          <a:bodyPr wrap="square">
            <a:spAutoFit/>
          </a:bodyPr>
          <a:lstStyle/>
          <a:p>
            <a:r>
              <a:rPr lang="en-AU" sz="2800" dirty="0">
                <a:latin typeface="Calibri" panose="020F0502020204030204" pitchFamily="34" charset="0"/>
                <a:cs typeface="Calibri" panose="020F0502020204030204" pitchFamily="34" charset="0"/>
              </a:rPr>
              <a:t>C:\Users\...\</a:t>
            </a:r>
            <a:r>
              <a:rPr lang="en-AU" sz="2800" dirty="0">
                <a:highlight>
                  <a:srgbClr val="FFFF00"/>
                </a:highlight>
                <a:latin typeface="Calibri" panose="020F0502020204030204" pitchFamily="34" charset="0"/>
                <a:cs typeface="Calibri" panose="020F0502020204030204" pitchFamily="34" charset="0"/>
              </a:rPr>
              <a:t>eclipse-workspace\SeasonalTravelPrepbyMonth\src\seasonaltravelprepbymonth</a:t>
            </a:r>
          </a:p>
        </p:txBody>
      </p:sp>
    </p:spTree>
    <p:extLst>
      <p:ext uri="{BB962C8B-B14F-4D97-AF65-F5344CB8AC3E}">
        <p14:creationId xmlns:p14="http://schemas.microsoft.com/office/powerpoint/2010/main" val="3702387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18</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5779" name="Rectangle 3">
            <a:extLst>
              <a:ext uri="{FF2B5EF4-FFF2-40B4-BE49-F238E27FC236}">
                <a16:creationId xmlns:a16="http://schemas.microsoft.com/office/drawing/2014/main" id="{E7A02FB3-5AAF-664E-A75E-2FF37215AFE0}"/>
              </a:ext>
            </a:extLst>
          </p:cNvPr>
          <p:cNvSpPr>
            <a:spLocks noGrp="1" noChangeArrowheads="1"/>
          </p:cNvSpPr>
          <p:nvPr>
            <p:ph type="body" idx="1"/>
          </p:nvPr>
        </p:nvSpPr>
        <p:spPr>
          <a:xfrm>
            <a:off x="228600" y="990600"/>
            <a:ext cx="8686800" cy="5334000"/>
          </a:xfrm>
        </p:spPr>
        <p:txBody>
          <a:bodyPr>
            <a:normAutofit fontScale="92500" lnSpcReduction="10000"/>
          </a:bodyPr>
          <a:lstStyle/>
          <a:p>
            <a:pPr marL="0" indent="0">
              <a:lnSpc>
                <a:spcPct val="90000"/>
              </a:lnSpc>
              <a:buFont typeface="Monotype Sorts" pitchFamily="2" charset="2"/>
              <a:buNone/>
            </a:pPr>
            <a:r>
              <a:rPr lang="en-US" altLang="en-US" sz="2500" dirty="0">
                <a:cs typeface="Times New Roman" panose="02020603050405020304" pitchFamily="18" charset="0"/>
              </a:rPr>
              <a:t>switch (</a:t>
            </a:r>
            <a:r>
              <a:rPr lang="en-US" altLang="en-US" sz="2500" dirty="0" err="1">
                <a:solidFill>
                  <a:srgbClr val="FF0000"/>
                </a:solidFill>
                <a:cs typeface="Times New Roman" panose="02020603050405020304" pitchFamily="18" charset="0"/>
              </a:rPr>
              <a:t>rmonth</a:t>
            </a:r>
            <a:r>
              <a:rPr lang="en-US" altLang="en-US" sz="2500" dirty="0">
                <a:cs typeface="Times New Roman" panose="02020603050405020304" pitchFamily="18" charset="0"/>
              </a:rPr>
              <a:t>) {</a:t>
            </a:r>
          </a:p>
          <a:p>
            <a:pPr marL="0" indent="0">
              <a:lnSpc>
                <a:spcPct val="90000"/>
              </a:lnSpc>
              <a:buFont typeface="Monotype Sorts" pitchFamily="2" charset="2"/>
              <a:buNone/>
            </a:pPr>
            <a:r>
              <a:rPr lang="en-US" altLang="en-US" sz="2500" dirty="0">
                <a:cs typeface="Times New Roman" panose="02020603050405020304" pitchFamily="18" charset="0"/>
              </a:rPr>
              <a:t>  case </a:t>
            </a:r>
            <a:r>
              <a:rPr lang="en-US" altLang="en-US" sz="2500" dirty="0">
                <a:solidFill>
                  <a:srgbClr val="FF0000"/>
                </a:solidFill>
                <a:cs typeface="Times New Roman" panose="02020603050405020304" pitchFamily="18" charset="0"/>
              </a:rPr>
              <a:t>1</a:t>
            </a:r>
            <a:r>
              <a:rPr lang="en-US" altLang="en-US" sz="2500" dirty="0">
                <a:cs typeface="Times New Roman" panose="02020603050405020304" pitchFamily="18" charset="0"/>
              </a:rPr>
              <a:t>:  print </a:t>
            </a:r>
            <a:r>
              <a:rPr lang="en-US" altLang="en-US" sz="2500" dirty="0" err="1">
                <a:cs typeface="Times New Roman" panose="02020603050405020304" pitchFamily="18" charset="0"/>
              </a:rPr>
              <a:t>Janurary</a:t>
            </a:r>
            <a:r>
              <a:rPr lang="en-US" altLang="en-US" sz="2500" dirty="0">
                <a:cs typeface="Times New Roman" panose="02020603050405020304" pitchFamily="18" charset="0"/>
              </a:rPr>
              <a:t>;</a:t>
            </a:r>
          </a:p>
          <a:p>
            <a:pPr marL="0" indent="0">
              <a:lnSpc>
                <a:spcPct val="90000"/>
              </a:lnSpc>
              <a:buFont typeface="Monotype Sorts" pitchFamily="2" charset="2"/>
              <a:buNone/>
            </a:pPr>
            <a:r>
              <a:rPr lang="en-US" altLang="en-US" sz="2500" dirty="0">
                <a:cs typeface="Times New Roman" panose="02020603050405020304" pitchFamily="18" charset="0"/>
              </a:rPr>
              <a:t>           break;</a:t>
            </a:r>
          </a:p>
          <a:p>
            <a:pPr marL="0" indent="0">
              <a:lnSpc>
                <a:spcPct val="90000"/>
              </a:lnSpc>
              <a:buFont typeface="Monotype Sorts" pitchFamily="2" charset="2"/>
              <a:buNone/>
            </a:pPr>
            <a:r>
              <a:rPr lang="en-US" altLang="en-US" sz="2500" dirty="0">
                <a:cs typeface="Times New Roman" panose="02020603050405020304" pitchFamily="18" charset="0"/>
              </a:rPr>
              <a:t>  case </a:t>
            </a:r>
            <a:r>
              <a:rPr lang="en-US" altLang="en-US" sz="2500" dirty="0">
                <a:solidFill>
                  <a:srgbClr val="FF0000"/>
                </a:solidFill>
                <a:cs typeface="Times New Roman" panose="02020603050405020304" pitchFamily="18" charset="0"/>
              </a:rPr>
              <a:t>2</a:t>
            </a:r>
            <a:r>
              <a:rPr lang="en-US" altLang="en-US" sz="2500" dirty="0">
                <a:cs typeface="Times New Roman" panose="02020603050405020304" pitchFamily="18" charset="0"/>
              </a:rPr>
              <a:t>:  print </a:t>
            </a:r>
            <a:r>
              <a:rPr lang="en-US" altLang="en-US" sz="2500" dirty="0" err="1">
                <a:cs typeface="Times New Roman" panose="02020603050405020304" pitchFamily="18" charset="0"/>
              </a:rPr>
              <a:t>Feburary</a:t>
            </a:r>
            <a:r>
              <a:rPr lang="en-US" altLang="en-US" sz="2500" dirty="0">
                <a:cs typeface="Times New Roman" panose="02020603050405020304" pitchFamily="18" charset="0"/>
              </a:rPr>
              <a:t>;</a:t>
            </a:r>
          </a:p>
          <a:p>
            <a:pPr marL="0" indent="0">
              <a:lnSpc>
                <a:spcPct val="90000"/>
              </a:lnSpc>
              <a:buFont typeface="Monotype Sorts" pitchFamily="2" charset="2"/>
              <a:buNone/>
            </a:pPr>
            <a:r>
              <a:rPr lang="en-US" altLang="en-US" sz="2500" dirty="0">
                <a:cs typeface="Times New Roman" panose="02020603050405020304" pitchFamily="18" charset="0"/>
              </a:rPr>
              <a:t>           break;</a:t>
            </a:r>
          </a:p>
          <a:p>
            <a:pPr marL="0" indent="0">
              <a:lnSpc>
                <a:spcPct val="90000"/>
              </a:lnSpc>
              <a:buFont typeface="Monotype Sorts" pitchFamily="2" charset="2"/>
              <a:buNone/>
            </a:pPr>
            <a:r>
              <a:rPr lang="en-US" altLang="en-US" sz="2500" dirty="0">
                <a:cs typeface="Times New Roman" panose="02020603050405020304" pitchFamily="18" charset="0"/>
              </a:rPr>
              <a:t>  case </a:t>
            </a:r>
            <a:r>
              <a:rPr lang="en-US" altLang="en-US" sz="2500" dirty="0">
                <a:solidFill>
                  <a:srgbClr val="FF0000"/>
                </a:solidFill>
                <a:cs typeface="Times New Roman" panose="02020603050405020304" pitchFamily="18" charset="0"/>
              </a:rPr>
              <a:t>3</a:t>
            </a:r>
            <a:r>
              <a:rPr lang="en-US" altLang="en-US" sz="2500" dirty="0">
                <a:cs typeface="Times New Roman" panose="02020603050405020304" pitchFamily="18" charset="0"/>
              </a:rPr>
              <a:t>:  print March;</a:t>
            </a:r>
          </a:p>
          <a:p>
            <a:pPr marL="0" indent="0">
              <a:lnSpc>
                <a:spcPct val="90000"/>
              </a:lnSpc>
              <a:buFont typeface="Monotype Sorts" pitchFamily="2" charset="2"/>
              <a:buNone/>
            </a:pPr>
            <a:r>
              <a:rPr lang="en-US" altLang="en-US" sz="2500" dirty="0">
                <a:cs typeface="Times New Roman" panose="02020603050405020304" pitchFamily="18" charset="0"/>
              </a:rPr>
              <a:t>           break;</a:t>
            </a:r>
          </a:p>
          <a:p>
            <a:pPr marL="0" indent="0">
              <a:lnSpc>
                <a:spcPct val="90000"/>
              </a:lnSpc>
              <a:buFont typeface="Monotype Sorts" pitchFamily="2" charset="2"/>
              <a:buNone/>
            </a:pPr>
            <a:r>
              <a:rPr lang="en-US" altLang="en-US" sz="2500" dirty="0">
                <a:cs typeface="Times New Roman" panose="02020603050405020304" pitchFamily="18" charset="0"/>
              </a:rPr>
              <a:t>  …</a:t>
            </a:r>
          </a:p>
          <a:p>
            <a:pPr marL="0" indent="0">
              <a:lnSpc>
                <a:spcPct val="90000"/>
              </a:lnSpc>
              <a:buFont typeface="Monotype Sorts" pitchFamily="2" charset="2"/>
              <a:buNone/>
            </a:pPr>
            <a:r>
              <a:rPr lang="en-US" altLang="en-US" sz="2500" dirty="0">
                <a:cs typeface="Times New Roman" panose="02020603050405020304" pitchFamily="18" charset="0"/>
              </a:rPr>
              <a:t>  case </a:t>
            </a:r>
            <a:r>
              <a:rPr lang="en-US" altLang="en-US" sz="2500" dirty="0">
                <a:solidFill>
                  <a:srgbClr val="FF0000"/>
                </a:solidFill>
                <a:cs typeface="Times New Roman" panose="02020603050405020304" pitchFamily="18" charset="0"/>
              </a:rPr>
              <a:t>12</a:t>
            </a:r>
            <a:r>
              <a:rPr lang="en-US" altLang="en-US" sz="2500" dirty="0">
                <a:cs typeface="Times New Roman" panose="02020603050405020304" pitchFamily="18" charset="0"/>
              </a:rPr>
              <a:t>:  print December;</a:t>
            </a:r>
          </a:p>
          <a:p>
            <a:pPr marL="0" indent="0">
              <a:lnSpc>
                <a:spcPct val="90000"/>
              </a:lnSpc>
              <a:buFont typeface="Monotype Sorts" pitchFamily="2" charset="2"/>
              <a:buNone/>
            </a:pPr>
            <a:r>
              <a:rPr lang="en-US" altLang="en-US" sz="2500" dirty="0">
                <a:cs typeface="Times New Roman" panose="02020603050405020304" pitchFamily="18" charset="0"/>
              </a:rPr>
              <a:t>           break;</a:t>
            </a:r>
          </a:p>
          <a:p>
            <a:pPr marL="0" indent="0">
              <a:lnSpc>
                <a:spcPct val="90000"/>
              </a:lnSpc>
              <a:buFont typeface="Monotype Sorts" pitchFamily="2" charset="2"/>
              <a:buNone/>
            </a:pPr>
            <a:r>
              <a:rPr lang="en-US" altLang="en-US" sz="2500" dirty="0">
                <a:cs typeface="Times New Roman" panose="02020603050405020304" pitchFamily="18" charset="0"/>
              </a:rPr>
              <a:t>  default: </a:t>
            </a:r>
            <a:r>
              <a:rPr lang="en-US" altLang="en-US" sz="2500" dirty="0" err="1">
                <a:cs typeface="Times New Roman" panose="02020603050405020304" pitchFamily="18" charset="0"/>
              </a:rPr>
              <a:t>System.out.println</a:t>
            </a:r>
            <a:r>
              <a:rPr lang="en-US" altLang="en-US" sz="2500" dirty="0">
                <a:cs typeface="Times New Roman" panose="02020603050405020304" pitchFamily="18" charset="0"/>
              </a:rPr>
              <a:t>("Errors: invalid status");</a:t>
            </a:r>
          </a:p>
          <a:p>
            <a:pPr marL="0" indent="0">
              <a:lnSpc>
                <a:spcPct val="90000"/>
              </a:lnSpc>
              <a:buFont typeface="Monotype Sorts" pitchFamily="2" charset="2"/>
              <a:buNone/>
            </a:pPr>
            <a:r>
              <a:rPr lang="en-US" altLang="en-US" sz="2500" dirty="0">
                <a:cs typeface="Times New Roman" panose="02020603050405020304" pitchFamily="18" charset="0"/>
              </a:rPr>
              <a:t>           </a:t>
            </a:r>
            <a:r>
              <a:rPr lang="en-US" altLang="en-US" sz="2500" dirty="0" err="1">
                <a:cs typeface="Times New Roman" panose="02020603050405020304" pitchFamily="18" charset="0"/>
              </a:rPr>
              <a:t>System.exit</a:t>
            </a:r>
            <a:r>
              <a:rPr lang="en-US" altLang="en-US" sz="2500" dirty="0">
                <a:cs typeface="Times New Roman" panose="02020603050405020304" pitchFamily="18" charset="0"/>
              </a:rPr>
              <a:t>(1);</a:t>
            </a:r>
          </a:p>
          <a:p>
            <a:pPr marL="0" indent="0">
              <a:lnSpc>
                <a:spcPct val="90000"/>
              </a:lnSpc>
              <a:buFont typeface="Monotype Sorts" pitchFamily="2" charset="2"/>
              <a:buNone/>
            </a:pPr>
            <a:r>
              <a:rPr lang="en-US" altLang="en-US" sz="2500" dirty="0">
                <a:cs typeface="Times New Roman" panose="02020603050405020304" pitchFamily="18" charset="0"/>
              </a:rPr>
              <a:t>}</a:t>
            </a:r>
          </a:p>
        </p:txBody>
      </p:sp>
    </p:spTree>
    <p:extLst>
      <p:ext uri="{BB962C8B-B14F-4D97-AF65-F5344CB8AC3E}">
        <p14:creationId xmlns:p14="http://schemas.microsoft.com/office/powerpoint/2010/main" val="585717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19</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5779" name="Rectangle 3">
            <a:extLst>
              <a:ext uri="{FF2B5EF4-FFF2-40B4-BE49-F238E27FC236}">
                <a16:creationId xmlns:a16="http://schemas.microsoft.com/office/drawing/2014/main" id="{E7A02FB3-5AAF-664E-A75E-2FF37215AFE0}"/>
              </a:ext>
            </a:extLst>
          </p:cNvPr>
          <p:cNvSpPr>
            <a:spLocks noGrp="1" noChangeArrowheads="1"/>
          </p:cNvSpPr>
          <p:nvPr>
            <p:ph type="body" idx="1"/>
          </p:nvPr>
        </p:nvSpPr>
        <p:spPr>
          <a:xfrm>
            <a:off x="228600" y="990600"/>
            <a:ext cx="8686800" cy="5334000"/>
          </a:xfrm>
        </p:spPr>
        <p:txBody>
          <a:bodyPr>
            <a:norm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Class Discussion Question: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How would you handle a situation where the month value might be invalid, such as a negative number or a number greater than 12?</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Responses: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eaLnBrk="0" fontAlgn="base" hangingPunct="0">
              <a:lnSpc>
                <a:spcPct val="150000"/>
              </a:lnSpc>
              <a:spcBef>
                <a:spcPct val="0"/>
              </a:spcBef>
              <a:spcAft>
                <a:spcPct val="0"/>
              </a:spcAft>
              <a:buClrTx/>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 would use the default case in the switch statement to catch any invalid month values."</a:t>
            </a:r>
          </a:p>
          <a:p>
            <a:pPr eaLnBrk="0" fontAlgn="base" hangingPunct="0">
              <a:lnSpc>
                <a:spcPct val="150000"/>
              </a:lnSpc>
              <a:spcBef>
                <a:spcPct val="0"/>
              </a:spcBef>
              <a:spcAft>
                <a:spcPct val="0"/>
              </a:spcAft>
              <a:buClrTx/>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 could add input validation before the switch statement to ensure the month is within the valid range."</a:t>
            </a:r>
          </a:p>
        </p:txBody>
      </p:sp>
    </p:spTree>
    <p:extLst>
      <p:ext uri="{BB962C8B-B14F-4D97-AF65-F5344CB8AC3E}">
        <p14:creationId xmlns:p14="http://schemas.microsoft.com/office/powerpoint/2010/main" val="1335302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5779">
                                            <p:txEl>
                                              <p:pRg st="1" end="1"/>
                                            </p:txEl>
                                          </p:spTgt>
                                        </p:tgtEl>
                                        <p:attrNameLst>
                                          <p:attrName>style.visibility</p:attrName>
                                        </p:attrNameLst>
                                      </p:cBhvr>
                                      <p:to>
                                        <p:strVal val="visible"/>
                                      </p:to>
                                    </p:set>
                                    <p:animEffect transition="in" filter="fade">
                                      <p:cBhvr>
                                        <p:cTn id="7" dur="1000"/>
                                        <p:tgtEl>
                                          <p:spTgt spid="75779">
                                            <p:txEl>
                                              <p:pRg st="1" end="1"/>
                                            </p:txEl>
                                          </p:spTgt>
                                        </p:tgtEl>
                                      </p:cBhvr>
                                    </p:animEffect>
                                    <p:anim calcmode="lin" valueType="num">
                                      <p:cBhvr>
                                        <p:cTn id="8" dur="1000" fill="hold"/>
                                        <p:tgtEl>
                                          <p:spTgt spid="7577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75779">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5779">
                                            <p:txEl>
                                              <p:pRg st="2" end="2"/>
                                            </p:txEl>
                                          </p:spTgt>
                                        </p:tgtEl>
                                        <p:attrNameLst>
                                          <p:attrName>style.visibility</p:attrName>
                                        </p:attrNameLst>
                                      </p:cBhvr>
                                      <p:to>
                                        <p:strVal val="visible"/>
                                      </p:to>
                                    </p:set>
                                    <p:animEffect transition="in" filter="fade">
                                      <p:cBhvr>
                                        <p:cTn id="12" dur="1000"/>
                                        <p:tgtEl>
                                          <p:spTgt spid="75779">
                                            <p:txEl>
                                              <p:pRg st="2" end="2"/>
                                            </p:txEl>
                                          </p:spTgt>
                                        </p:tgtEl>
                                      </p:cBhvr>
                                    </p:animEffect>
                                    <p:anim calcmode="lin" valueType="num">
                                      <p:cBhvr>
                                        <p:cTn id="13" dur="1000" fill="hold"/>
                                        <p:tgtEl>
                                          <p:spTgt spid="75779">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5779">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5779">
                                            <p:txEl>
                                              <p:pRg st="3" end="3"/>
                                            </p:txEl>
                                          </p:spTgt>
                                        </p:tgtEl>
                                        <p:attrNameLst>
                                          <p:attrName>style.visibility</p:attrName>
                                        </p:attrNameLst>
                                      </p:cBhvr>
                                      <p:to>
                                        <p:strVal val="visible"/>
                                      </p:to>
                                    </p:set>
                                    <p:animEffect transition="in" filter="fade">
                                      <p:cBhvr>
                                        <p:cTn id="17" dur="1000"/>
                                        <p:tgtEl>
                                          <p:spTgt spid="75779">
                                            <p:txEl>
                                              <p:pRg st="3" end="3"/>
                                            </p:txEl>
                                          </p:spTgt>
                                        </p:tgtEl>
                                      </p:cBhvr>
                                    </p:animEffect>
                                    <p:anim calcmode="lin" valueType="num">
                                      <p:cBhvr>
                                        <p:cTn id="18" dur="1000" fill="hold"/>
                                        <p:tgtEl>
                                          <p:spTgt spid="75779">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7577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Slide Number Placeholder 4">
            <a:extLst>
              <a:ext uri="{FF2B5EF4-FFF2-40B4-BE49-F238E27FC236}">
                <a16:creationId xmlns:a16="http://schemas.microsoft.com/office/drawing/2014/main" id="{9ABFFDF8-0680-FC45-87AC-8D4E7970C1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8F434FF-0E5C-BB43-BBE9-1F6AB2079796}" type="slidenum">
              <a:rPr lang="en-US" altLang="en-US" sz="1400" smtClean="0"/>
              <a:pPr>
                <a:spcBef>
                  <a:spcPct val="0"/>
                </a:spcBef>
                <a:buClrTx/>
                <a:buSzTx/>
                <a:buFontTx/>
                <a:buNone/>
              </a:pPr>
              <a:t>2</a:t>
            </a:fld>
            <a:endParaRPr lang="en-US" altLang="en-US" sz="1400"/>
          </a:p>
        </p:txBody>
      </p:sp>
      <p:sp>
        <p:nvSpPr>
          <p:cNvPr id="149506" name="Rectangle 2">
            <a:extLst>
              <a:ext uri="{FF2B5EF4-FFF2-40B4-BE49-F238E27FC236}">
                <a16:creationId xmlns:a16="http://schemas.microsoft.com/office/drawing/2014/main" id="{D889AFDE-B726-A341-9EA9-5941C8BCBA7A}"/>
              </a:ext>
            </a:extLst>
          </p:cNvPr>
          <p:cNvSpPr>
            <a:spLocks noGrp="1" noChangeArrowheads="1"/>
          </p:cNvSpPr>
          <p:nvPr>
            <p:ph type="title"/>
          </p:nvPr>
        </p:nvSpPr>
        <p:spPr>
          <a:xfrm>
            <a:off x="685800" y="152400"/>
            <a:ext cx="7772400" cy="609600"/>
          </a:xfrm>
        </p:spPr>
        <p:txBody>
          <a:bodyPr>
            <a:normAutofit fontScale="90000"/>
          </a:bodyPr>
          <a:lstStyle/>
          <a:p>
            <a:r>
              <a:rPr lang="en-US" altLang="en-US"/>
              <a:t>Which Loop to Use?</a:t>
            </a:r>
          </a:p>
        </p:txBody>
      </p:sp>
      <p:sp>
        <p:nvSpPr>
          <p:cNvPr id="2" name="Rectangle 1">
            <a:extLst>
              <a:ext uri="{FF2B5EF4-FFF2-40B4-BE49-F238E27FC236}">
                <a16:creationId xmlns:a16="http://schemas.microsoft.com/office/drawing/2014/main" id="{DD2B4FB4-20EF-3866-89B2-9890F4078FEC}"/>
              </a:ext>
            </a:extLst>
          </p:cNvPr>
          <p:cNvSpPr>
            <a:spLocks noChangeArrowheads="1"/>
          </p:cNvSpPr>
          <p:nvPr/>
        </p:nvSpPr>
        <p:spPr bwMode="auto">
          <a:xfrm>
            <a:off x="0" y="1004746"/>
            <a:ext cx="914400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programming, you have three types of loop statements: while, do-while, and for. These loops are expressively equivalent, meaning you can achieve the same functionality using any of these three loops, depending on the situation. For instance, a while loop can always be transformed into a for loop and vice versa, depending on how you structure your loop conditions and actions.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 example, if you are tasked with iterating over a collection of items in a program, you can use either a while loop or a for loop, depending on which structure is more intuitive for your specific case.</a:t>
            </a:r>
          </a:p>
        </p:txBody>
      </p:sp>
    </p:spTree>
    <p:extLst>
      <p:ext uri="{BB962C8B-B14F-4D97-AF65-F5344CB8AC3E}">
        <p14:creationId xmlns:p14="http://schemas.microsoft.com/office/powerpoint/2010/main" val="310191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1000"/>
                                        <p:tgtEl>
                                          <p:spTgt spid="2">
                                            <p:txEl>
                                              <p:pRg st="2" end="2"/>
                                            </p:txEl>
                                          </p:spTgt>
                                        </p:tgtEl>
                                      </p:cBhvr>
                                    </p:animEffect>
                                    <p:anim calcmode="lin" valueType="num">
                                      <p:cBhvr>
                                        <p:cTn id="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Number Placeholder 4">
            <a:extLst>
              <a:ext uri="{FF2B5EF4-FFF2-40B4-BE49-F238E27FC236}">
                <a16:creationId xmlns:a16="http://schemas.microsoft.com/office/drawing/2014/main" id="{7DE84564-7C24-3E4D-B389-B4216895B80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CA51C3E-ECD2-C944-9877-30D2BB919548}" type="slidenum">
              <a:rPr lang="en-US" altLang="en-US" sz="1400" smtClean="0"/>
              <a:pPr>
                <a:spcBef>
                  <a:spcPct val="0"/>
                </a:spcBef>
                <a:buClrTx/>
                <a:buSzTx/>
                <a:buFontTx/>
                <a:buNone/>
              </a:pPr>
              <a:t>20</a:t>
            </a:fld>
            <a:endParaRPr lang="en-US" altLang="en-US" sz="1400"/>
          </a:p>
        </p:txBody>
      </p:sp>
      <p:sp>
        <p:nvSpPr>
          <p:cNvPr id="79874" name="Rectangle 2">
            <a:extLst>
              <a:ext uri="{FF2B5EF4-FFF2-40B4-BE49-F238E27FC236}">
                <a16:creationId xmlns:a16="http://schemas.microsoft.com/office/drawing/2014/main" id="{A8A1A35A-58CF-1849-A006-E825774F585D}"/>
              </a:ext>
            </a:extLst>
          </p:cNvPr>
          <p:cNvSpPr>
            <a:spLocks noGrp="1" noChangeArrowheads="1"/>
          </p:cNvSpPr>
          <p:nvPr>
            <p:ph type="title"/>
          </p:nvPr>
        </p:nvSpPr>
        <p:spPr>
          <a:xfrm>
            <a:off x="685800" y="0"/>
            <a:ext cx="7772400" cy="762000"/>
          </a:xfrm>
        </p:spPr>
        <p:txBody>
          <a:bodyPr/>
          <a:lstStyle/>
          <a:p>
            <a:r>
              <a:rPr lang="en-US" altLang="en-US" sz="4200">
                <a:latin typeface="Courier New" panose="02070309020205020404" pitchFamily="49" charset="0"/>
              </a:rPr>
              <a:t>switch</a:t>
            </a:r>
            <a:r>
              <a:rPr lang="en-US" altLang="en-US"/>
              <a:t> Statement Rules</a:t>
            </a:r>
          </a:p>
        </p:txBody>
      </p:sp>
      <p:sp>
        <p:nvSpPr>
          <p:cNvPr id="79875" name="Rectangle 5">
            <a:extLst>
              <a:ext uri="{FF2B5EF4-FFF2-40B4-BE49-F238E27FC236}">
                <a16:creationId xmlns:a16="http://schemas.microsoft.com/office/drawing/2014/main" id="{7576192E-95F6-9E4B-9B8A-05C0A4ACE786}"/>
              </a:ext>
            </a:extLst>
          </p:cNvPr>
          <p:cNvSpPr>
            <a:spLocks noChangeArrowheads="1"/>
          </p:cNvSpPr>
          <p:nvPr/>
        </p:nvSpPr>
        <p:spPr bwMode="auto">
          <a:xfrm>
            <a:off x="4343400" y="1371600"/>
            <a:ext cx="3657600"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1900" dirty="0">
                <a:cs typeface="Times New Roman" panose="02020603050405020304" pitchFamily="18" charset="0"/>
              </a:rPr>
              <a:t>switch (</a:t>
            </a:r>
            <a:r>
              <a:rPr lang="en-US" altLang="en-US" sz="1900" dirty="0">
                <a:solidFill>
                  <a:srgbClr val="FF0000"/>
                </a:solidFill>
                <a:cs typeface="Times New Roman" panose="02020603050405020304" pitchFamily="18" charset="0"/>
              </a:rPr>
              <a:t>switch-expression</a:t>
            </a:r>
            <a:r>
              <a:rPr lang="en-US" altLang="en-US" sz="1900" dirty="0">
                <a:cs typeface="Times New Roman" panose="02020603050405020304" pitchFamily="18" charset="0"/>
              </a:rPr>
              <a:t>) {</a:t>
            </a:r>
          </a:p>
          <a:p>
            <a:pPr>
              <a:buFont typeface="Monotype Sorts" pitchFamily="2" charset="2"/>
              <a:buNone/>
            </a:pPr>
            <a:r>
              <a:rPr lang="en-US" altLang="en-US" sz="1900" dirty="0">
                <a:cs typeface="Times New Roman" panose="02020603050405020304" pitchFamily="18" charset="0"/>
              </a:rPr>
              <a:t>  case </a:t>
            </a:r>
            <a:r>
              <a:rPr lang="en-US" altLang="en-US" sz="1900" dirty="0">
                <a:solidFill>
                  <a:srgbClr val="FF0000"/>
                </a:solidFill>
                <a:cs typeface="Times New Roman" panose="02020603050405020304" pitchFamily="18" charset="0"/>
              </a:rPr>
              <a:t>value1</a:t>
            </a:r>
            <a:r>
              <a:rPr lang="en-US" altLang="en-US" sz="1900" dirty="0">
                <a:cs typeface="Times New Roman" panose="02020603050405020304" pitchFamily="18" charset="0"/>
              </a:rPr>
              <a:t>:  statement(s)1;</a:t>
            </a:r>
          </a:p>
          <a:p>
            <a:pPr>
              <a:buFont typeface="Monotype Sorts" pitchFamily="2" charset="2"/>
              <a:buNone/>
            </a:pPr>
            <a:r>
              <a:rPr lang="en-US" altLang="en-US" sz="1900" dirty="0">
                <a:cs typeface="Times New Roman" panose="02020603050405020304" pitchFamily="18" charset="0"/>
              </a:rPr>
              <a:t>           break;</a:t>
            </a:r>
          </a:p>
          <a:p>
            <a:pPr>
              <a:buFont typeface="Monotype Sorts" pitchFamily="2" charset="2"/>
              <a:buNone/>
            </a:pPr>
            <a:r>
              <a:rPr lang="en-US" altLang="en-US" sz="1900" dirty="0">
                <a:cs typeface="Times New Roman" panose="02020603050405020304" pitchFamily="18" charset="0"/>
              </a:rPr>
              <a:t>  case </a:t>
            </a:r>
            <a:r>
              <a:rPr lang="en-US" altLang="en-US" sz="1900" dirty="0">
                <a:solidFill>
                  <a:srgbClr val="FF0000"/>
                </a:solidFill>
                <a:cs typeface="Times New Roman" panose="02020603050405020304" pitchFamily="18" charset="0"/>
              </a:rPr>
              <a:t>value2</a:t>
            </a:r>
            <a:r>
              <a:rPr lang="en-US" altLang="en-US" sz="1900" dirty="0">
                <a:cs typeface="Times New Roman" panose="02020603050405020304" pitchFamily="18" charset="0"/>
              </a:rPr>
              <a:t>: statement(s)2;</a:t>
            </a:r>
          </a:p>
          <a:p>
            <a:pPr>
              <a:buFont typeface="Monotype Sorts" pitchFamily="2" charset="2"/>
              <a:buNone/>
            </a:pPr>
            <a:r>
              <a:rPr lang="en-US" altLang="en-US" sz="1900" dirty="0">
                <a:cs typeface="Times New Roman" panose="02020603050405020304" pitchFamily="18" charset="0"/>
              </a:rPr>
              <a:t>           break;</a:t>
            </a:r>
          </a:p>
          <a:p>
            <a:pPr>
              <a:buFont typeface="Monotype Sorts" pitchFamily="2" charset="2"/>
              <a:buNone/>
            </a:pPr>
            <a:r>
              <a:rPr lang="en-US" altLang="en-US" sz="1900" dirty="0">
                <a:cs typeface="Times New Roman" panose="02020603050405020304" pitchFamily="18" charset="0"/>
              </a:rPr>
              <a:t>  …</a:t>
            </a:r>
          </a:p>
          <a:p>
            <a:pPr>
              <a:buFont typeface="Monotype Sorts" pitchFamily="2" charset="2"/>
              <a:buNone/>
            </a:pPr>
            <a:r>
              <a:rPr lang="en-US" altLang="en-US" sz="1900" dirty="0">
                <a:cs typeface="Times New Roman" panose="02020603050405020304" pitchFamily="18" charset="0"/>
              </a:rPr>
              <a:t>  case </a:t>
            </a:r>
            <a:r>
              <a:rPr lang="en-US" altLang="en-US" sz="1900" dirty="0" err="1">
                <a:solidFill>
                  <a:srgbClr val="FF0000"/>
                </a:solidFill>
                <a:cs typeface="Times New Roman" panose="02020603050405020304" pitchFamily="18" charset="0"/>
              </a:rPr>
              <a:t>valueN</a:t>
            </a:r>
            <a:r>
              <a:rPr lang="en-US" altLang="en-US" sz="1900" dirty="0">
                <a:cs typeface="Times New Roman" panose="02020603050405020304" pitchFamily="18" charset="0"/>
              </a:rPr>
              <a:t>: statement(s)N;</a:t>
            </a:r>
          </a:p>
          <a:p>
            <a:pPr>
              <a:buFont typeface="Monotype Sorts" pitchFamily="2" charset="2"/>
              <a:buNone/>
            </a:pPr>
            <a:r>
              <a:rPr lang="en-US" altLang="en-US" sz="1900" dirty="0">
                <a:cs typeface="Times New Roman" panose="02020603050405020304" pitchFamily="18" charset="0"/>
              </a:rPr>
              <a:t>           break;</a:t>
            </a:r>
          </a:p>
          <a:p>
            <a:pPr>
              <a:buFont typeface="Monotype Sorts" pitchFamily="2" charset="2"/>
              <a:buNone/>
            </a:pPr>
            <a:r>
              <a:rPr lang="en-US" altLang="en-US" sz="1900" dirty="0">
                <a:cs typeface="Times New Roman" panose="02020603050405020304" pitchFamily="18" charset="0"/>
              </a:rPr>
              <a:t>  default: statement(s)-for-default;</a:t>
            </a:r>
          </a:p>
          <a:p>
            <a:pPr>
              <a:buFont typeface="Monotype Sorts" pitchFamily="2" charset="2"/>
              <a:buNone/>
            </a:pPr>
            <a:r>
              <a:rPr lang="en-US" altLang="en-US" sz="1900" dirty="0">
                <a:cs typeface="Times New Roman" panose="02020603050405020304" pitchFamily="18" charset="0"/>
              </a:rPr>
              <a:t>}</a:t>
            </a:r>
          </a:p>
        </p:txBody>
      </p:sp>
      <p:grpSp>
        <p:nvGrpSpPr>
          <p:cNvPr id="2" name="Group 15">
            <a:extLst>
              <a:ext uri="{FF2B5EF4-FFF2-40B4-BE49-F238E27FC236}">
                <a16:creationId xmlns:a16="http://schemas.microsoft.com/office/drawing/2014/main" id="{AE9D54DB-02E2-C949-B615-4B1C8AE28F9A}"/>
              </a:ext>
            </a:extLst>
          </p:cNvPr>
          <p:cNvGrpSpPr>
            <a:grpSpLocks/>
          </p:cNvGrpSpPr>
          <p:nvPr/>
        </p:nvGrpSpPr>
        <p:grpSpPr bwMode="auto">
          <a:xfrm>
            <a:off x="762000" y="1066800"/>
            <a:ext cx="4724400" cy="1295400"/>
            <a:chOff x="96" y="384"/>
            <a:chExt cx="2976" cy="816"/>
          </a:xfrm>
        </p:grpSpPr>
        <p:sp>
          <p:nvSpPr>
            <p:cNvPr id="79882" name="Rectangle 6">
              <a:extLst>
                <a:ext uri="{FF2B5EF4-FFF2-40B4-BE49-F238E27FC236}">
                  <a16:creationId xmlns:a16="http://schemas.microsoft.com/office/drawing/2014/main" id="{AFBA6A11-16CD-D943-8BA0-B71DE7E62EB0}"/>
                </a:ext>
              </a:extLst>
            </p:cNvPr>
            <p:cNvSpPr>
              <a:spLocks noChangeArrowheads="1"/>
            </p:cNvSpPr>
            <p:nvPr/>
          </p:nvSpPr>
          <p:spPr bwMode="auto">
            <a:xfrm>
              <a:off x="96" y="384"/>
              <a:ext cx="1728" cy="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55563" indent="-55563" defTabSz="287338">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defTabSz="287338">
                <a:spcBef>
                  <a:spcPct val="20000"/>
                </a:spcBef>
                <a:buClr>
                  <a:schemeClr val="tx1"/>
                </a:buClr>
                <a:buChar char="–"/>
                <a:defRPr sz="2800">
                  <a:solidFill>
                    <a:schemeClr val="tx1"/>
                  </a:solidFill>
                  <a:latin typeface="Times New Roman" panose="02020603050405020304" pitchFamily="18" charset="0"/>
                </a:defRPr>
              </a:lvl2pPr>
              <a:lvl3pPr marL="1143000" indent="-228600" defTabSz="287338">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defTabSz="287338">
                <a:spcBef>
                  <a:spcPct val="20000"/>
                </a:spcBef>
                <a:buClr>
                  <a:schemeClr val="tx1"/>
                </a:buClr>
                <a:buChar char="–"/>
                <a:defRPr sz="2000">
                  <a:solidFill>
                    <a:schemeClr val="tx1"/>
                  </a:solidFill>
                  <a:latin typeface="Times New Roman" panose="02020603050405020304" pitchFamily="18" charset="0"/>
                </a:defRPr>
              </a:lvl4pPr>
              <a:lvl5pPr marL="2057400" indent="-228600" defTabSz="287338">
                <a:spcBef>
                  <a:spcPct val="20000"/>
                </a:spcBef>
                <a:buClr>
                  <a:schemeClr val="tx2"/>
                </a:buClr>
                <a:buChar char="•"/>
                <a:defRPr sz="2000">
                  <a:solidFill>
                    <a:schemeClr val="tx1"/>
                  </a:solidFill>
                  <a:latin typeface="Times New Roman" panose="02020603050405020304" pitchFamily="18" charset="0"/>
                </a:defRPr>
              </a:lvl5pPr>
              <a:lvl6pPr marL="25146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0"/>
                </a:spcBef>
                <a:buFont typeface="Monotype Sorts" pitchFamily="2" charset="2"/>
                <a:buNone/>
              </a:pPr>
              <a:r>
                <a:rPr lang="en-US" altLang="en-US" sz="1800" dirty="0">
                  <a:solidFill>
                    <a:schemeClr val="tx2"/>
                  </a:solidFill>
                  <a:cs typeface="Times New Roman" panose="02020603050405020304" pitchFamily="18" charset="0"/>
                </a:rPr>
                <a:t>The </a:t>
              </a:r>
              <a:r>
                <a:rPr lang="en-US" altLang="en-US" sz="1800" u="sng" dirty="0">
                  <a:solidFill>
                    <a:schemeClr val="tx2"/>
                  </a:solidFill>
                  <a:cs typeface="Times New Roman" panose="02020603050405020304" pitchFamily="18" charset="0"/>
                </a:rPr>
                <a:t>switch-expression</a:t>
              </a:r>
              <a:r>
                <a:rPr lang="en-US" altLang="en-US" sz="1800" dirty="0">
                  <a:solidFill>
                    <a:schemeClr val="tx2"/>
                  </a:solidFill>
                  <a:cs typeface="Times New Roman" panose="02020603050405020304" pitchFamily="18" charset="0"/>
                </a:rPr>
                <a:t> must yield a value of </a:t>
              </a:r>
              <a:r>
                <a:rPr lang="en-US" altLang="en-US" sz="1800" u="sng" dirty="0">
                  <a:solidFill>
                    <a:schemeClr val="tx2"/>
                  </a:solidFill>
                  <a:cs typeface="Times New Roman" panose="02020603050405020304" pitchFamily="18" charset="0"/>
                </a:rPr>
                <a:t>char</a:t>
              </a:r>
              <a:r>
                <a:rPr lang="en-US" altLang="en-US" sz="1800" dirty="0">
                  <a:solidFill>
                    <a:schemeClr val="tx2"/>
                  </a:solidFill>
                  <a:cs typeface="Times New Roman" panose="02020603050405020304" pitchFamily="18" charset="0"/>
                </a:rPr>
                <a:t>, </a:t>
              </a:r>
              <a:r>
                <a:rPr lang="en-US" altLang="en-US" sz="1800" u="sng" dirty="0">
                  <a:solidFill>
                    <a:schemeClr val="tx2"/>
                  </a:solidFill>
                  <a:cs typeface="Times New Roman" panose="02020603050405020304" pitchFamily="18" charset="0"/>
                </a:rPr>
                <a:t>byte</a:t>
              </a:r>
              <a:r>
                <a:rPr lang="en-US" altLang="en-US" sz="1800" dirty="0">
                  <a:solidFill>
                    <a:schemeClr val="tx2"/>
                  </a:solidFill>
                  <a:cs typeface="Times New Roman" panose="02020603050405020304" pitchFamily="18" charset="0"/>
                </a:rPr>
                <a:t>, </a:t>
              </a:r>
              <a:r>
                <a:rPr lang="en-US" altLang="en-US" sz="1800" u="sng" dirty="0">
                  <a:solidFill>
                    <a:schemeClr val="tx2"/>
                  </a:solidFill>
                  <a:cs typeface="Times New Roman" panose="02020603050405020304" pitchFamily="18" charset="0"/>
                </a:rPr>
                <a:t>short</a:t>
              </a:r>
              <a:r>
                <a:rPr lang="en-US" altLang="en-US" sz="1800" dirty="0">
                  <a:solidFill>
                    <a:schemeClr val="tx2"/>
                  </a:solidFill>
                  <a:cs typeface="Times New Roman" panose="02020603050405020304" pitchFamily="18" charset="0"/>
                </a:rPr>
                <a:t>, or </a:t>
              </a:r>
              <a:r>
                <a:rPr lang="en-US" altLang="en-US" sz="1800" u="sng" dirty="0">
                  <a:solidFill>
                    <a:schemeClr val="tx2"/>
                  </a:solidFill>
                  <a:cs typeface="Times New Roman" panose="02020603050405020304" pitchFamily="18" charset="0"/>
                </a:rPr>
                <a:t>int</a:t>
              </a:r>
              <a:r>
                <a:rPr lang="en-US" altLang="en-US" sz="1800" dirty="0">
                  <a:solidFill>
                    <a:schemeClr val="tx2"/>
                  </a:solidFill>
                  <a:cs typeface="Times New Roman" panose="02020603050405020304" pitchFamily="18" charset="0"/>
                </a:rPr>
                <a:t> type and must always be enclosed in parentheses.</a:t>
              </a:r>
            </a:p>
          </p:txBody>
        </p:sp>
        <p:sp>
          <p:nvSpPr>
            <p:cNvPr id="79883" name="Line 7">
              <a:extLst>
                <a:ext uri="{FF2B5EF4-FFF2-40B4-BE49-F238E27FC236}">
                  <a16:creationId xmlns:a16="http://schemas.microsoft.com/office/drawing/2014/main" id="{B21E6B15-05A4-EF43-867E-6E22827C986B}"/>
                </a:ext>
              </a:extLst>
            </p:cNvPr>
            <p:cNvSpPr>
              <a:spLocks noChangeShapeType="1"/>
            </p:cNvSpPr>
            <p:nvPr/>
          </p:nvSpPr>
          <p:spPr bwMode="auto">
            <a:xfrm>
              <a:off x="1536" y="480"/>
              <a:ext cx="1536" cy="192"/>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grpSp>
      <p:grpSp>
        <p:nvGrpSpPr>
          <p:cNvPr id="3" name="Group 14">
            <a:extLst>
              <a:ext uri="{FF2B5EF4-FFF2-40B4-BE49-F238E27FC236}">
                <a16:creationId xmlns:a16="http://schemas.microsoft.com/office/drawing/2014/main" id="{2C28015D-133C-264F-BDE5-2C5AFB8F8566}"/>
              </a:ext>
            </a:extLst>
          </p:cNvPr>
          <p:cNvGrpSpPr>
            <a:grpSpLocks/>
          </p:cNvGrpSpPr>
          <p:nvPr/>
        </p:nvGrpSpPr>
        <p:grpSpPr bwMode="auto">
          <a:xfrm>
            <a:off x="685800" y="1981200"/>
            <a:ext cx="4419600" cy="4191000"/>
            <a:chOff x="48" y="960"/>
            <a:chExt cx="2784" cy="2640"/>
          </a:xfrm>
        </p:grpSpPr>
        <p:sp>
          <p:nvSpPr>
            <p:cNvPr id="79878" name="Rectangle 8">
              <a:extLst>
                <a:ext uri="{FF2B5EF4-FFF2-40B4-BE49-F238E27FC236}">
                  <a16:creationId xmlns:a16="http://schemas.microsoft.com/office/drawing/2014/main" id="{8B980764-67A6-7C4A-93FA-41BD3DD3930D}"/>
                </a:ext>
              </a:extLst>
            </p:cNvPr>
            <p:cNvSpPr>
              <a:spLocks noChangeArrowheads="1"/>
            </p:cNvSpPr>
            <p:nvPr/>
          </p:nvSpPr>
          <p:spPr bwMode="auto">
            <a:xfrm>
              <a:off x="48" y="1440"/>
              <a:ext cx="2160" cy="2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55563" indent="-55563" defTabSz="287338">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defTabSz="287338">
                <a:spcBef>
                  <a:spcPct val="20000"/>
                </a:spcBef>
                <a:buClr>
                  <a:schemeClr val="tx1"/>
                </a:buClr>
                <a:buChar char="–"/>
                <a:defRPr sz="2800">
                  <a:solidFill>
                    <a:schemeClr val="tx1"/>
                  </a:solidFill>
                  <a:latin typeface="Times New Roman" panose="02020603050405020304" pitchFamily="18" charset="0"/>
                </a:defRPr>
              </a:lvl2pPr>
              <a:lvl3pPr marL="1143000" indent="-228600" defTabSz="287338">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defTabSz="287338">
                <a:spcBef>
                  <a:spcPct val="20000"/>
                </a:spcBef>
                <a:buClr>
                  <a:schemeClr val="tx1"/>
                </a:buClr>
                <a:buChar char="–"/>
                <a:defRPr sz="2000">
                  <a:solidFill>
                    <a:schemeClr val="tx1"/>
                  </a:solidFill>
                  <a:latin typeface="Times New Roman" panose="02020603050405020304" pitchFamily="18" charset="0"/>
                </a:defRPr>
              </a:lvl4pPr>
              <a:lvl5pPr marL="2057400" indent="-228600" defTabSz="287338">
                <a:spcBef>
                  <a:spcPct val="20000"/>
                </a:spcBef>
                <a:buClr>
                  <a:schemeClr val="tx2"/>
                </a:buClr>
                <a:buChar char="•"/>
                <a:defRPr sz="2000">
                  <a:solidFill>
                    <a:schemeClr val="tx1"/>
                  </a:solidFill>
                  <a:latin typeface="Times New Roman" panose="02020603050405020304" pitchFamily="18" charset="0"/>
                </a:defRPr>
              </a:lvl5pPr>
              <a:lvl6pPr marL="25146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Font typeface="Monotype Sorts" pitchFamily="2" charset="2"/>
                <a:buNone/>
              </a:pPr>
              <a:r>
                <a:rPr lang="en-US" altLang="en-US" sz="1800" dirty="0">
                  <a:solidFill>
                    <a:schemeClr val="tx2"/>
                  </a:solidFill>
                  <a:cs typeface="Times New Roman" panose="02020603050405020304" pitchFamily="18" charset="0"/>
                </a:rPr>
                <a:t>The </a:t>
              </a:r>
              <a:r>
                <a:rPr lang="en-US" altLang="en-US" sz="1800" u="sng" dirty="0">
                  <a:solidFill>
                    <a:schemeClr val="tx2"/>
                  </a:solidFill>
                  <a:cs typeface="Times New Roman" panose="02020603050405020304" pitchFamily="18" charset="0"/>
                </a:rPr>
                <a:t>value1</a:t>
              </a:r>
              <a:r>
                <a:rPr lang="en-US" altLang="en-US" sz="1800" dirty="0">
                  <a:solidFill>
                    <a:schemeClr val="tx2"/>
                  </a:solidFill>
                  <a:cs typeface="Times New Roman" panose="02020603050405020304" pitchFamily="18" charset="0"/>
                </a:rPr>
                <a:t>, ..., and </a:t>
              </a:r>
              <a:r>
                <a:rPr lang="en-US" altLang="en-US" sz="1800" u="sng" dirty="0" err="1">
                  <a:solidFill>
                    <a:schemeClr val="tx2"/>
                  </a:solidFill>
                  <a:cs typeface="Times New Roman" panose="02020603050405020304" pitchFamily="18" charset="0"/>
                </a:rPr>
                <a:t>valueN</a:t>
              </a:r>
              <a:r>
                <a:rPr lang="en-US" altLang="en-US" sz="1800" dirty="0">
                  <a:solidFill>
                    <a:schemeClr val="tx2"/>
                  </a:solidFill>
                  <a:cs typeface="Times New Roman" panose="02020603050405020304" pitchFamily="18" charset="0"/>
                </a:rPr>
                <a:t> must have the same data type as the value of the </a:t>
              </a:r>
              <a:r>
                <a:rPr lang="en-US" altLang="en-US" sz="1800" u="sng" dirty="0">
                  <a:solidFill>
                    <a:schemeClr val="tx2"/>
                  </a:solidFill>
                  <a:cs typeface="Times New Roman" panose="02020603050405020304" pitchFamily="18" charset="0"/>
                </a:rPr>
                <a:t>switch-expression</a:t>
              </a:r>
              <a:r>
                <a:rPr lang="en-US" altLang="en-US" sz="1800" dirty="0">
                  <a:solidFill>
                    <a:schemeClr val="tx2"/>
                  </a:solidFill>
                  <a:cs typeface="Times New Roman" panose="02020603050405020304" pitchFamily="18" charset="0"/>
                </a:rPr>
                <a:t>.</a:t>
              </a:r>
            </a:p>
            <a:p>
              <a:pPr>
                <a:spcBef>
                  <a:spcPct val="0"/>
                </a:spcBef>
                <a:buFont typeface="Monotype Sorts" pitchFamily="2" charset="2"/>
                <a:buNone/>
              </a:pPr>
              <a:endParaRPr lang="en-US" altLang="en-US" sz="1800" dirty="0">
                <a:solidFill>
                  <a:schemeClr val="tx2"/>
                </a:solidFill>
                <a:cs typeface="Times New Roman" panose="02020603050405020304" pitchFamily="18" charset="0"/>
              </a:endParaRPr>
            </a:p>
            <a:p>
              <a:pPr>
                <a:spcBef>
                  <a:spcPct val="0"/>
                </a:spcBef>
                <a:buFont typeface="Monotype Sorts" pitchFamily="2" charset="2"/>
                <a:buNone/>
              </a:pPr>
              <a:r>
                <a:rPr lang="en-US" altLang="en-US" sz="1800" dirty="0">
                  <a:solidFill>
                    <a:schemeClr val="tx2"/>
                  </a:solidFill>
                  <a:cs typeface="Times New Roman" panose="02020603050405020304" pitchFamily="18" charset="0"/>
                </a:rPr>
                <a:t> The resulting statements in the </a:t>
              </a:r>
              <a:r>
                <a:rPr lang="en-US" altLang="en-US" sz="1800" u="sng" dirty="0">
                  <a:solidFill>
                    <a:schemeClr val="tx2"/>
                  </a:solidFill>
                  <a:cs typeface="Times New Roman" panose="02020603050405020304" pitchFamily="18" charset="0"/>
                </a:rPr>
                <a:t>case</a:t>
              </a:r>
              <a:r>
                <a:rPr lang="en-US" altLang="en-US" sz="1800" dirty="0">
                  <a:solidFill>
                    <a:schemeClr val="tx2"/>
                  </a:solidFill>
                  <a:cs typeface="Times New Roman" panose="02020603050405020304" pitchFamily="18" charset="0"/>
                </a:rPr>
                <a:t> statement are executed when the value in the </a:t>
              </a:r>
              <a:r>
                <a:rPr lang="en-US" altLang="en-US" sz="1800" u="sng" dirty="0">
                  <a:solidFill>
                    <a:schemeClr val="tx2"/>
                  </a:solidFill>
                  <a:cs typeface="Times New Roman" panose="02020603050405020304" pitchFamily="18" charset="0"/>
                </a:rPr>
                <a:t>case</a:t>
              </a:r>
              <a:r>
                <a:rPr lang="en-US" altLang="en-US" sz="1800" dirty="0">
                  <a:solidFill>
                    <a:schemeClr val="tx2"/>
                  </a:solidFill>
                  <a:cs typeface="Times New Roman" panose="02020603050405020304" pitchFamily="18" charset="0"/>
                </a:rPr>
                <a:t> statement matches the value of the </a:t>
              </a:r>
              <a:r>
                <a:rPr lang="en-US" altLang="en-US" sz="1800" u="sng" dirty="0">
                  <a:solidFill>
                    <a:schemeClr val="tx2"/>
                  </a:solidFill>
                  <a:cs typeface="Times New Roman" panose="02020603050405020304" pitchFamily="18" charset="0"/>
                </a:rPr>
                <a:t>switch-expression</a:t>
              </a:r>
              <a:r>
                <a:rPr lang="en-US" altLang="en-US" sz="1800" dirty="0">
                  <a:solidFill>
                    <a:schemeClr val="tx2"/>
                  </a:solidFill>
                  <a:cs typeface="Times New Roman" panose="02020603050405020304" pitchFamily="18" charset="0"/>
                </a:rPr>
                <a:t>. </a:t>
              </a:r>
            </a:p>
            <a:p>
              <a:pPr>
                <a:spcBef>
                  <a:spcPct val="0"/>
                </a:spcBef>
                <a:buFont typeface="Monotype Sorts" pitchFamily="2" charset="2"/>
                <a:buNone/>
              </a:pPr>
              <a:endParaRPr lang="en-US" altLang="en-US" sz="1800" dirty="0">
                <a:solidFill>
                  <a:schemeClr val="tx2"/>
                </a:solidFill>
                <a:cs typeface="Times New Roman" panose="02020603050405020304" pitchFamily="18" charset="0"/>
              </a:endParaRPr>
            </a:p>
            <a:p>
              <a:pPr>
                <a:spcBef>
                  <a:spcPct val="0"/>
                </a:spcBef>
                <a:buFont typeface="Monotype Sorts" pitchFamily="2" charset="2"/>
                <a:buNone/>
              </a:pPr>
              <a:r>
                <a:rPr lang="en-US" altLang="en-US" sz="1800" dirty="0">
                  <a:solidFill>
                    <a:schemeClr val="tx2"/>
                  </a:solidFill>
                  <a:cs typeface="Times New Roman" panose="02020603050405020304" pitchFamily="18" charset="0"/>
                </a:rPr>
                <a:t> Note that </a:t>
              </a:r>
              <a:r>
                <a:rPr lang="en-US" altLang="en-US" sz="1800" u="sng" dirty="0">
                  <a:solidFill>
                    <a:schemeClr val="tx2"/>
                  </a:solidFill>
                  <a:cs typeface="Times New Roman" panose="02020603050405020304" pitchFamily="18" charset="0"/>
                </a:rPr>
                <a:t>value1</a:t>
              </a:r>
              <a:r>
                <a:rPr lang="en-US" altLang="en-US" sz="1800" dirty="0">
                  <a:solidFill>
                    <a:schemeClr val="tx2"/>
                  </a:solidFill>
                  <a:cs typeface="Times New Roman" panose="02020603050405020304" pitchFamily="18" charset="0"/>
                </a:rPr>
                <a:t>, ..., and </a:t>
              </a:r>
              <a:r>
                <a:rPr lang="en-US" altLang="en-US" sz="1800" u="sng" dirty="0" err="1">
                  <a:solidFill>
                    <a:schemeClr val="tx2"/>
                  </a:solidFill>
                  <a:cs typeface="Times New Roman" panose="02020603050405020304" pitchFamily="18" charset="0"/>
                </a:rPr>
                <a:t>valueN</a:t>
              </a:r>
              <a:r>
                <a:rPr lang="en-US" altLang="en-US" sz="1800" dirty="0">
                  <a:solidFill>
                    <a:schemeClr val="tx2"/>
                  </a:solidFill>
                  <a:cs typeface="Times New Roman" panose="02020603050405020304" pitchFamily="18" charset="0"/>
                </a:rPr>
                <a:t> are constant expressions, meaning that they cannot contain variables in the expression, such as 1 + </a:t>
              </a:r>
              <a:r>
                <a:rPr lang="en-US" altLang="en-US" sz="1800" u="sng" dirty="0">
                  <a:solidFill>
                    <a:schemeClr val="tx2"/>
                  </a:solidFill>
                  <a:cs typeface="Times New Roman" panose="02020603050405020304" pitchFamily="18" charset="0"/>
                </a:rPr>
                <a:t>x</a:t>
              </a:r>
              <a:r>
                <a:rPr lang="en-US" altLang="en-US" sz="1800" dirty="0">
                  <a:solidFill>
                    <a:schemeClr val="tx2"/>
                  </a:solidFill>
                  <a:cs typeface="Times New Roman" panose="02020603050405020304" pitchFamily="18" charset="0"/>
                </a:rPr>
                <a:t>. </a:t>
              </a:r>
            </a:p>
          </p:txBody>
        </p:sp>
        <p:sp>
          <p:nvSpPr>
            <p:cNvPr id="79879" name="Line 10">
              <a:extLst>
                <a:ext uri="{FF2B5EF4-FFF2-40B4-BE49-F238E27FC236}">
                  <a16:creationId xmlns:a16="http://schemas.microsoft.com/office/drawing/2014/main" id="{6F6A0D73-1F80-3D44-A390-B56B8A36C9BE}"/>
                </a:ext>
              </a:extLst>
            </p:cNvPr>
            <p:cNvSpPr>
              <a:spLocks noChangeShapeType="1"/>
            </p:cNvSpPr>
            <p:nvPr/>
          </p:nvSpPr>
          <p:spPr bwMode="auto">
            <a:xfrm flipV="1">
              <a:off x="2016" y="960"/>
              <a:ext cx="816" cy="672"/>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79880" name="Line 11">
              <a:extLst>
                <a:ext uri="{FF2B5EF4-FFF2-40B4-BE49-F238E27FC236}">
                  <a16:creationId xmlns:a16="http://schemas.microsoft.com/office/drawing/2014/main" id="{B9ADAD4C-8365-4741-BEC6-F3E09EA28A7A}"/>
                </a:ext>
              </a:extLst>
            </p:cNvPr>
            <p:cNvSpPr>
              <a:spLocks noChangeShapeType="1"/>
            </p:cNvSpPr>
            <p:nvPr/>
          </p:nvSpPr>
          <p:spPr bwMode="auto">
            <a:xfrm flipV="1">
              <a:off x="2016" y="1392"/>
              <a:ext cx="768" cy="24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79881" name="Line 12">
              <a:extLst>
                <a:ext uri="{FF2B5EF4-FFF2-40B4-BE49-F238E27FC236}">
                  <a16:creationId xmlns:a16="http://schemas.microsoft.com/office/drawing/2014/main" id="{DC9F859B-4FAD-2346-84E7-59EA72E9E4DA}"/>
                </a:ext>
              </a:extLst>
            </p:cNvPr>
            <p:cNvSpPr>
              <a:spLocks noChangeShapeType="1"/>
            </p:cNvSpPr>
            <p:nvPr/>
          </p:nvSpPr>
          <p:spPr bwMode="auto">
            <a:xfrm>
              <a:off x="2016" y="1632"/>
              <a:ext cx="768" cy="384"/>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grpSp>
    </p:spTree>
    <p:extLst>
      <p:ext uri="{BB962C8B-B14F-4D97-AF65-F5344CB8AC3E}">
        <p14:creationId xmlns:p14="http://schemas.microsoft.com/office/powerpoint/2010/main" val="16336448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21" name="Slide Number Placeholder 4">
            <a:extLst>
              <a:ext uri="{FF2B5EF4-FFF2-40B4-BE49-F238E27FC236}">
                <a16:creationId xmlns:a16="http://schemas.microsoft.com/office/drawing/2014/main" id="{4474232C-83B8-4C49-BB9D-65BF6B6392F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60B3025-6718-1F40-AEA2-E8C9171EAEE7}" type="slidenum">
              <a:rPr lang="en-US" altLang="en-US" sz="1400" smtClean="0"/>
              <a:pPr>
                <a:spcBef>
                  <a:spcPct val="0"/>
                </a:spcBef>
                <a:buClrTx/>
                <a:buSzTx/>
                <a:buFontTx/>
                <a:buNone/>
              </a:pPr>
              <a:t>21</a:t>
            </a:fld>
            <a:endParaRPr lang="en-US" altLang="en-US" sz="1400"/>
          </a:p>
        </p:txBody>
      </p:sp>
      <p:sp>
        <p:nvSpPr>
          <p:cNvPr id="81922" name="Rectangle 2">
            <a:extLst>
              <a:ext uri="{FF2B5EF4-FFF2-40B4-BE49-F238E27FC236}">
                <a16:creationId xmlns:a16="http://schemas.microsoft.com/office/drawing/2014/main" id="{3C4ACDD7-B220-F243-8B28-6D41776F1C94}"/>
              </a:ext>
            </a:extLst>
          </p:cNvPr>
          <p:cNvSpPr>
            <a:spLocks noGrp="1" noChangeArrowheads="1"/>
          </p:cNvSpPr>
          <p:nvPr>
            <p:ph type="title"/>
          </p:nvPr>
        </p:nvSpPr>
        <p:spPr>
          <a:xfrm>
            <a:off x="685800" y="0"/>
            <a:ext cx="7772400" cy="762000"/>
          </a:xfrm>
        </p:spPr>
        <p:txBody>
          <a:bodyPr/>
          <a:lstStyle/>
          <a:p>
            <a:r>
              <a:rPr lang="en-US" altLang="en-US" sz="4200">
                <a:latin typeface="Courier New" panose="02070309020205020404" pitchFamily="49" charset="0"/>
              </a:rPr>
              <a:t>switch</a:t>
            </a:r>
            <a:r>
              <a:rPr lang="en-US" altLang="en-US"/>
              <a:t> Statement Rules</a:t>
            </a:r>
          </a:p>
        </p:txBody>
      </p:sp>
      <p:sp>
        <p:nvSpPr>
          <p:cNvPr id="114691" name="Rectangle 3">
            <a:extLst>
              <a:ext uri="{FF2B5EF4-FFF2-40B4-BE49-F238E27FC236}">
                <a16:creationId xmlns:a16="http://schemas.microsoft.com/office/drawing/2014/main" id="{28D088D6-8825-B147-8CB0-7E9C060D1558}"/>
              </a:ext>
            </a:extLst>
          </p:cNvPr>
          <p:cNvSpPr>
            <a:spLocks noGrp="1" noChangeArrowheads="1"/>
          </p:cNvSpPr>
          <p:nvPr>
            <p:ph type="body" idx="1"/>
          </p:nvPr>
        </p:nvSpPr>
        <p:spPr>
          <a:xfrm>
            <a:off x="228600" y="1219200"/>
            <a:ext cx="3048000" cy="2057400"/>
          </a:xfrm>
        </p:spPr>
        <p:txBody>
          <a:bodyPr>
            <a:normAutofit fontScale="92500" lnSpcReduction="10000"/>
          </a:bodyPr>
          <a:lstStyle/>
          <a:p>
            <a:pPr marL="55563" indent="-55563" defTabSz="287338">
              <a:spcBef>
                <a:spcPct val="0"/>
              </a:spcBef>
              <a:buFont typeface="Monotype Sorts" pitchFamily="2" charset="2"/>
              <a:buNone/>
            </a:pPr>
            <a:r>
              <a:rPr lang="en-US" altLang="en-US" sz="2800" dirty="0">
                <a:solidFill>
                  <a:schemeClr val="tx2"/>
                </a:solidFill>
                <a:latin typeface="Courier" pitchFamily="2" charset="0"/>
                <a:cs typeface="Times New Roman" panose="02020603050405020304" pitchFamily="18" charset="0"/>
              </a:rPr>
              <a:t>	</a:t>
            </a:r>
            <a:r>
              <a:rPr lang="en-US" altLang="en-US" sz="1600" dirty="0">
                <a:solidFill>
                  <a:schemeClr val="tx2"/>
                </a:solidFill>
                <a:latin typeface="Times New Roman" panose="02020603050405020304" pitchFamily="18" charset="0"/>
                <a:cs typeface="Times New Roman" panose="02020603050405020304" pitchFamily="18" charset="0"/>
              </a:rPr>
              <a:t>The keyword </a:t>
            </a:r>
            <a:r>
              <a:rPr lang="en-US" altLang="en-US" sz="1600" u="sng" dirty="0">
                <a:solidFill>
                  <a:schemeClr val="tx2"/>
                </a:solidFill>
                <a:latin typeface="Times New Roman" panose="02020603050405020304" pitchFamily="18" charset="0"/>
                <a:cs typeface="Times New Roman" panose="02020603050405020304" pitchFamily="18" charset="0"/>
              </a:rPr>
              <a:t>break</a:t>
            </a:r>
            <a:r>
              <a:rPr lang="en-US" altLang="en-US" sz="1600" dirty="0">
                <a:solidFill>
                  <a:schemeClr val="tx2"/>
                </a:solidFill>
                <a:latin typeface="Times New Roman" panose="02020603050405020304" pitchFamily="18" charset="0"/>
                <a:cs typeface="Times New Roman" panose="02020603050405020304" pitchFamily="18" charset="0"/>
              </a:rPr>
              <a:t> is optional, but it should be used at the end of each case in order to terminate the remainder of the </a:t>
            </a:r>
            <a:r>
              <a:rPr lang="en-US" altLang="en-US" sz="1600" u="sng" dirty="0">
                <a:solidFill>
                  <a:schemeClr val="tx2"/>
                </a:solidFill>
                <a:latin typeface="Times New Roman" panose="02020603050405020304" pitchFamily="18" charset="0"/>
                <a:cs typeface="Times New Roman" panose="02020603050405020304" pitchFamily="18" charset="0"/>
              </a:rPr>
              <a:t>switch</a:t>
            </a:r>
            <a:r>
              <a:rPr lang="en-US" altLang="en-US" sz="1600" dirty="0">
                <a:solidFill>
                  <a:schemeClr val="tx2"/>
                </a:solidFill>
                <a:latin typeface="Times New Roman" panose="02020603050405020304" pitchFamily="18" charset="0"/>
                <a:cs typeface="Times New Roman" panose="02020603050405020304" pitchFamily="18" charset="0"/>
              </a:rPr>
              <a:t> statement. </a:t>
            </a:r>
          </a:p>
          <a:p>
            <a:pPr marL="55563" indent="-55563" defTabSz="287338">
              <a:spcBef>
                <a:spcPct val="0"/>
              </a:spcBef>
              <a:buFont typeface="Monotype Sorts" pitchFamily="2" charset="2"/>
              <a:buNone/>
            </a:pPr>
            <a:endParaRPr lang="en-US" altLang="en-US" sz="1600" dirty="0">
              <a:solidFill>
                <a:schemeClr val="tx2"/>
              </a:solidFill>
              <a:latin typeface="Times New Roman" panose="02020603050405020304" pitchFamily="18" charset="0"/>
              <a:cs typeface="Times New Roman" panose="02020603050405020304" pitchFamily="18" charset="0"/>
            </a:endParaRPr>
          </a:p>
          <a:p>
            <a:pPr marL="55563" indent="-55563" defTabSz="287338">
              <a:spcBef>
                <a:spcPct val="0"/>
              </a:spcBef>
              <a:buFont typeface="Monotype Sorts" pitchFamily="2" charset="2"/>
              <a:buNone/>
            </a:pPr>
            <a:r>
              <a:rPr lang="en-US" altLang="en-US" sz="1600" dirty="0">
                <a:solidFill>
                  <a:schemeClr val="tx2"/>
                </a:solidFill>
                <a:latin typeface="Times New Roman" panose="02020603050405020304" pitchFamily="18" charset="0"/>
                <a:cs typeface="Times New Roman" panose="02020603050405020304" pitchFamily="18" charset="0"/>
              </a:rPr>
              <a:t> If the </a:t>
            </a:r>
            <a:r>
              <a:rPr lang="en-US" altLang="en-US" sz="1600" u="sng" dirty="0">
                <a:solidFill>
                  <a:schemeClr val="tx2"/>
                </a:solidFill>
                <a:latin typeface="Times New Roman" panose="02020603050405020304" pitchFamily="18" charset="0"/>
                <a:cs typeface="Times New Roman" panose="02020603050405020304" pitchFamily="18" charset="0"/>
              </a:rPr>
              <a:t>break</a:t>
            </a:r>
            <a:r>
              <a:rPr lang="en-US" altLang="en-US" sz="1600" dirty="0">
                <a:solidFill>
                  <a:schemeClr val="tx2"/>
                </a:solidFill>
                <a:latin typeface="Times New Roman" panose="02020603050405020304" pitchFamily="18" charset="0"/>
                <a:cs typeface="Times New Roman" panose="02020603050405020304" pitchFamily="18" charset="0"/>
              </a:rPr>
              <a:t> statement is not present, the next </a:t>
            </a:r>
            <a:r>
              <a:rPr lang="en-US" altLang="en-US" sz="1600" u="sng" dirty="0">
                <a:solidFill>
                  <a:schemeClr val="tx2"/>
                </a:solidFill>
                <a:latin typeface="Times New Roman" panose="02020603050405020304" pitchFamily="18" charset="0"/>
                <a:cs typeface="Times New Roman" panose="02020603050405020304" pitchFamily="18" charset="0"/>
              </a:rPr>
              <a:t>case</a:t>
            </a:r>
            <a:r>
              <a:rPr lang="en-US" altLang="en-US" sz="1600" dirty="0">
                <a:solidFill>
                  <a:schemeClr val="tx2"/>
                </a:solidFill>
                <a:latin typeface="Times New Roman" panose="02020603050405020304" pitchFamily="18" charset="0"/>
                <a:cs typeface="Times New Roman" panose="02020603050405020304" pitchFamily="18" charset="0"/>
              </a:rPr>
              <a:t> statement will be executed.</a:t>
            </a:r>
          </a:p>
        </p:txBody>
      </p:sp>
      <p:sp>
        <p:nvSpPr>
          <p:cNvPr id="81924" name="Rectangle 4">
            <a:extLst>
              <a:ext uri="{FF2B5EF4-FFF2-40B4-BE49-F238E27FC236}">
                <a16:creationId xmlns:a16="http://schemas.microsoft.com/office/drawing/2014/main" id="{0D47CEBA-83CE-8A43-9722-8C7C06D37551}"/>
              </a:ext>
            </a:extLst>
          </p:cNvPr>
          <p:cNvSpPr>
            <a:spLocks noChangeArrowheads="1"/>
          </p:cNvSpPr>
          <p:nvPr/>
        </p:nvSpPr>
        <p:spPr bwMode="auto">
          <a:xfrm>
            <a:off x="4343400" y="1371600"/>
            <a:ext cx="3657600"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1900" dirty="0">
                <a:cs typeface="Times New Roman" panose="02020603050405020304" pitchFamily="18" charset="0"/>
              </a:rPr>
              <a:t>switch (switch-expression) {</a:t>
            </a:r>
          </a:p>
          <a:p>
            <a:pPr>
              <a:buFont typeface="Monotype Sorts" pitchFamily="2" charset="2"/>
              <a:buNone/>
            </a:pPr>
            <a:r>
              <a:rPr lang="en-US" altLang="en-US" sz="1900" dirty="0">
                <a:cs typeface="Times New Roman" panose="02020603050405020304" pitchFamily="18" charset="0"/>
              </a:rPr>
              <a:t>  case value1:  statement(s)1;</a:t>
            </a:r>
          </a:p>
          <a:p>
            <a:pPr>
              <a:buFont typeface="Monotype Sorts" pitchFamily="2" charset="2"/>
              <a:buNone/>
            </a:pPr>
            <a:r>
              <a:rPr lang="en-US" altLang="en-US" sz="1900" dirty="0">
                <a:cs typeface="Times New Roman" panose="02020603050405020304" pitchFamily="18" charset="0"/>
              </a:rPr>
              <a:t>           </a:t>
            </a:r>
            <a:r>
              <a:rPr lang="en-US" altLang="en-US" sz="1900" dirty="0">
                <a:solidFill>
                  <a:srgbClr val="FF0000"/>
                </a:solidFill>
                <a:cs typeface="Times New Roman" panose="02020603050405020304" pitchFamily="18" charset="0"/>
              </a:rPr>
              <a:t>break</a:t>
            </a:r>
            <a:r>
              <a:rPr lang="en-US" altLang="en-US" sz="1900" dirty="0">
                <a:cs typeface="Times New Roman" panose="02020603050405020304" pitchFamily="18" charset="0"/>
              </a:rPr>
              <a:t>;</a:t>
            </a:r>
          </a:p>
          <a:p>
            <a:pPr>
              <a:buFont typeface="Monotype Sorts" pitchFamily="2" charset="2"/>
              <a:buNone/>
            </a:pPr>
            <a:r>
              <a:rPr lang="en-US" altLang="en-US" sz="1900" dirty="0">
                <a:cs typeface="Times New Roman" panose="02020603050405020304" pitchFamily="18" charset="0"/>
              </a:rPr>
              <a:t>  case value2: statement(s)2;</a:t>
            </a:r>
          </a:p>
          <a:p>
            <a:pPr>
              <a:buFont typeface="Monotype Sorts" pitchFamily="2" charset="2"/>
              <a:buNone/>
            </a:pPr>
            <a:r>
              <a:rPr lang="en-US" altLang="en-US" sz="1900" dirty="0">
                <a:cs typeface="Times New Roman" panose="02020603050405020304" pitchFamily="18" charset="0"/>
              </a:rPr>
              <a:t>           </a:t>
            </a:r>
            <a:r>
              <a:rPr lang="en-US" altLang="en-US" sz="1900" dirty="0">
                <a:solidFill>
                  <a:srgbClr val="FF0000"/>
                </a:solidFill>
                <a:cs typeface="Times New Roman" panose="02020603050405020304" pitchFamily="18" charset="0"/>
              </a:rPr>
              <a:t>break</a:t>
            </a:r>
            <a:r>
              <a:rPr lang="en-US" altLang="en-US" sz="1900" dirty="0">
                <a:cs typeface="Times New Roman" panose="02020603050405020304" pitchFamily="18" charset="0"/>
              </a:rPr>
              <a:t>;</a:t>
            </a:r>
          </a:p>
          <a:p>
            <a:pPr>
              <a:buFont typeface="Monotype Sorts" pitchFamily="2" charset="2"/>
              <a:buNone/>
            </a:pPr>
            <a:r>
              <a:rPr lang="en-US" altLang="en-US" sz="1900" dirty="0">
                <a:cs typeface="Times New Roman" panose="02020603050405020304" pitchFamily="18" charset="0"/>
              </a:rPr>
              <a:t>  …</a:t>
            </a:r>
          </a:p>
          <a:p>
            <a:pPr>
              <a:buFont typeface="Monotype Sorts" pitchFamily="2" charset="2"/>
              <a:buNone/>
            </a:pPr>
            <a:r>
              <a:rPr lang="en-US" altLang="en-US" sz="1900" dirty="0">
                <a:cs typeface="Times New Roman" panose="02020603050405020304" pitchFamily="18" charset="0"/>
              </a:rPr>
              <a:t>  case </a:t>
            </a:r>
            <a:r>
              <a:rPr lang="en-US" altLang="en-US" sz="1900" dirty="0" err="1">
                <a:cs typeface="Times New Roman" panose="02020603050405020304" pitchFamily="18" charset="0"/>
              </a:rPr>
              <a:t>valueN</a:t>
            </a:r>
            <a:r>
              <a:rPr lang="en-US" altLang="en-US" sz="1900" dirty="0">
                <a:cs typeface="Times New Roman" panose="02020603050405020304" pitchFamily="18" charset="0"/>
              </a:rPr>
              <a:t>: statement(s)N;</a:t>
            </a:r>
          </a:p>
          <a:p>
            <a:pPr>
              <a:buFont typeface="Monotype Sorts" pitchFamily="2" charset="2"/>
              <a:buNone/>
            </a:pPr>
            <a:r>
              <a:rPr lang="en-US" altLang="en-US" sz="1900" dirty="0">
                <a:cs typeface="Times New Roman" panose="02020603050405020304" pitchFamily="18" charset="0"/>
              </a:rPr>
              <a:t>           </a:t>
            </a:r>
            <a:r>
              <a:rPr lang="en-US" altLang="en-US" sz="1900" dirty="0">
                <a:solidFill>
                  <a:srgbClr val="FF0000"/>
                </a:solidFill>
                <a:cs typeface="Times New Roman" panose="02020603050405020304" pitchFamily="18" charset="0"/>
              </a:rPr>
              <a:t>break</a:t>
            </a:r>
            <a:r>
              <a:rPr lang="en-US" altLang="en-US" sz="1900" dirty="0">
                <a:cs typeface="Times New Roman" panose="02020603050405020304" pitchFamily="18" charset="0"/>
              </a:rPr>
              <a:t>;</a:t>
            </a:r>
          </a:p>
          <a:p>
            <a:pPr>
              <a:buFont typeface="Monotype Sorts" pitchFamily="2" charset="2"/>
              <a:buNone/>
            </a:pPr>
            <a:r>
              <a:rPr lang="en-US" altLang="en-US" sz="1900" dirty="0">
                <a:cs typeface="Times New Roman" panose="02020603050405020304" pitchFamily="18" charset="0"/>
              </a:rPr>
              <a:t>  </a:t>
            </a:r>
            <a:r>
              <a:rPr lang="en-US" altLang="en-US" sz="1900" dirty="0">
                <a:solidFill>
                  <a:srgbClr val="FF0000"/>
                </a:solidFill>
                <a:cs typeface="Times New Roman" panose="02020603050405020304" pitchFamily="18" charset="0"/>
              </a:rPr>
              <a:t>default</a:t>
            </a:r>
            <a:r>
              <a:rPr lang="en-US" altLang="en-US" sz="1900" dirty="0">
                <a:cs typeface="Times New Roman" panose="02020603050405020304" pitchFamily="18" charset="0"/>
              </a:rPr>
              <a:t>: statement(s)-for-default;</a:t>
            </a:r>
          </a:p>
          <a:p>
            <a:pPr>
              <a:buFont typeface="Monotype Sorts" pitchFamily="2" charset="2"/>
              <a:buNone/>
            </a:pPr>
            <a:r>
              <a:rPr lang="en-US" altLang="en-US" sz="1900" dirty="0">
                <a:cs typeface="Times New Roman" panose="02020603050405020304" pitchFamily="18" charset="0"/>
              </a:rPr>
              <a:t>}</a:t>
            </a:r>
          </a:p>
        </p:txBody>
      </p:sp>
      <p:sp>
        <p:nvSpPr>
          <p:cNvPr id="114695" name="Line 7">
            <a:extLst>
              <a:ext uri="{FF2B5EF4-FFF2-40B4-BE49-F238E27FC236}">
                <a16:creationId xmlns:a16="http://schemas.microsoft.com/office/drawing/2014/main" id="{44FF2618-F4D2-D943-876C-E4A454D679B7}"/>
              </a:ext>
            </a:extLst>
          </p:cNvPr>
          <p:cNvSpPr>
            <a:spLocks noChangeShapeType="1"/>
          </p:cNvSpPr>
          <p:nvPr/>
        </p:nvSpPr>
        <p:spPr bwMode="auto">
          <a:xfrm>
            <a:off x="3200400" y="1981200"/>
            <a:ext cx="1828800" cy="3048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114701" name="Line 13">
            <a:extLst>
              <a:ext uri="{FF2B5EF4-FFF2-40B4-BE49-F238E27FC236}">
                <a16:creationId xmlns:a16="http://schemas.microsoft.com/office/drawing/2014/main" id="{D06158E6-CE82-AC43-BE6C-8819A3775C28}"/>
              </a:ext>
            </a:extLst>
          </p:cNvPr>
          <p:cNvSpPr>
            <a:spLocks noChangeShapeType="1"/>
          </p:cNvSpPr>
          <p:nvPr/>
        </p:nvSpPr>
        <p:spPr bwMode="auto">
          <a:xfrm>
            <a:off x="3200400" y="1981200"/>
            <a:ext cx="1828800" cy="9906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114702" name="Line 14">
            <a:extLst>
              <a:ext uri="{FF2B5EF4-FFF2-40B4-BE49-F238E27FC236}">
                <a16:creationId xmlns:a16="http://schemas.microsoft.com/office/drawing/2014/main" id="{5D355426-65B3-BD43-B107-229BD7F35E87}"/>
              </a:ext>
            </a:extLst>
          </p:cNvPr>
          <p:cNvSpPr>
            <a:spLocks noChangeShapeType="1"/>
          </p:cNvSpPr>
          <p:nvPr/>
        </p:nvSpPr>
        <p:spPr bwMode="auto">
          <a:xfrm>
            <a:off x="3200400" y="1981200"/>
            <a:ext cx="1828800" cy="19812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grpSp>
        <p:nvGrpSpPr>
          <p:cNvPr id="2" name="Group 18">
            <a:extLst>
              <a:ext uri="{FF2B5EF4-FFF2-40B4-BE49-F238E27FC236}">
                <a16:creationId xmlns:a16="http://schemas.microsoft.com/office/drawing/2014/main" id="{D30DE9F0-8A26-B84E-861B-59069CA34894}"/>
              </a:ext>
            </a:extLst>
          </p:cNvPr>
          <p:cNvGrpSpPr>
            <a:grpSpLocks/>
          </p:cNvGrpSpPr>
          <p:nvPr/>
        </p:nvGrpSpPr>
        <p:grpSpPr bwMode="auto">
          <a:xfrm>
            <a:off x="228600" y="3733800"/>
            <a:ext cx="4267200" cy="1524000"/>
            <a:chOff x="144" y="2352"/>
            <a:chExt cx="2688" cy="960"/>
          </a:xfrm>
        </p:grpSpPr>
        <p:sp>
          <p:nvSpPr>
            <p:cNvPr id="81930" name="Rectangle 15">
              <a:extLst>
                <a:ext uri="{FF2B5EF4-FFF2-40B4-BE49-F238E27FC236}">
                  <a16:creationId xmlns:a16="http://schemas.microsoft.com/office/drawing/2014/main" id="{081EF3A0-3830-A84C-8244-0709DE7D7278}"/>
                </a:ext>
              </a:extLst>
            </p:cNvPr>
            <p:cNvSpPr>
              <a:spLocks noChangeArrowheads="1"/>
            </p:cNvSpPr>
            <p:nvPr/>
          </p:nvSpPr>
          <p:spPr bwMode="auto">
            <a:xfrm>
              <a:off x="144" y="2352"/>
              <a:ext cx="1920" cy="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55563" indent="-55563" defTabSz="287338">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defTabSz="287338">
                <a:spcBef>
                  <a:spcPct val="20000"/>
                </a:spcBef>
                <a:buClr>
                  <a:schemeClr val="tx1"/>
                </a:buClr>
                <a:buChar char="–"/>
                <a:defRPr sz="2800">
                  <a:solidFill>
                    <a:schemeClr val="tx1"/>
                  </a:solidFill>
                  <a:latin typeface="Times New Roman" panose="02020603050405020304" pitchFamily="18" charset="0"/>
                </a:defRPr>
              </a:lvl2pPr>
              <a:lvl3pPr marL="1143000" indent="-228600" defTabSz="287338">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defTabSz="287338">
                <a:spcBef>
                  <a:spcPct val="20000"/>
                </a:spcBef>
                <a:buClr>
                  <a:schemeClr val="tx1"/>
                </a:buClr>
                <a:buChar char="–"/>
                <a:defRPr sz="2000">
                  <a:solidFill>
                    <a:schemeClr val="tx1"/>
                  </a:solidFill>
                  <a:latin typeface="Times New Roman" panose="02020603050405020304" pitchFamily="18" charset="0"/>
                </a:defRPr>
              </a:lvl4pPr>
              <a:lvl5pPr marL="2057400" indent="-228600" defTabSz="287338">
                <a:spcBef>
                  <a:spcPct val="20000"/>
                </a:spcBef>
                <a:buClr>
                  <a:schemeClr val="tx2"/>
                </a:buClr>
                <a:buChar char="•"/>
                <a:defRPr sz="2000">
                  <a:solidFill>
                    <a:schemeClr val="tx1"/>
                  </a:solidFill>
                  <a:latin typeface="Times New Roman" panose="02020603050405020304" pitchFamily="18" charset="0"/>
                </a:defRPr>
              </a:lvl5pPr>
              <a:lvl6pPr marL="25146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Font typeface="Monotype Sorts" pitchFamily="2" charset="2"/>
                <a:buNone/>
              </a:pPr>
              <a:r>
                <a:rPr lang="en-US" altLang="en-US" sz="2800">
                  <a:solidFill>
                    <a:schemeClr val="tx2"/>
                  </a:solidFill>
                  <a:latin typeface="Courier" pitchFamily="2" charset="0"/>
                  <a:cs typeface="Times New Roman" panose="02020603050405020304" pitchFamily="18" charset="0"/>
                </a:rPr>
                <a:t>	</a:t>
              </a:r>
              <a:r>
                <a:rPr lang="en-US" altLang="en-US" sz="1600">
                  <a:solidFill>
                    <a:schemeClr val="tx2"/>
                  </a:solidFill>
                  <a:cs typeface="Times New Roman" panose="02020603050405020304" pitchFamily="18" charset="0"/>
                </a:rPr>
                <a:t>The </a:t>
              </a:r>
              <a:r>
                <a:rPr lang="en-US" altLang="en-US" sz="1600" u="sng">
                  <a:solidFill>
                    <a:schemeClr val="tx2"/>
                  </a:solidFill>
                  <a:cs typeface="Times New Roman" panose="02020603050405020304" pitchFamily="18" charset="0"/>
                </a:rPr>
                <a:t>default</a:t>
              </a:r>
              <a:r>
                <a:rPr lang="en-US" altLang="en-US" sz="1600">
                  <a:solidFill>
                    <a:schemeClr val="tx2"/>
                  </a:solidFill>
                  <a:cs typeface="Times New Roman" panose="02020603050405020304" pitchFamily="18" charset="0"/>
                </a:rPr>
                <a:t> case, which is optional, can be used to perform actions when none of the specified cases matches the </a:t>
              </a:r>
              <a:r>
                <a:rPr lang="en-US" altLang="en-US" sz="1600" u="sng">
                  <a:solidFill>
                    <a:schemeClr val="tx2"/>
                  </a:solidFill>
                  <a:cs typeface="Times New Roman" panose="02020603050405020304" pitchFamily="18" charset="0"/>
                </a:rPr>
                <a:t>switch-expression</a:t>
              </a:r>
              <a:r>
                <a:rPr lang="en-US" altLang="en-US" sz="1600">
                  <a:solidFill>
                    <a:schemeClr val="tx2"/>
                  </a:solidFill>
                  <a:cs typeface="Times New Roman" panose="02020603050405020304" pitchFamily="18" charset="0"/>
                </a:rPr>
                <a:t>.</a:t>
              </a:r>
            </a:p>
          </p:txBody>
        </p:sp>
        <p:sp>
          <p:nvSpPr>
            <p:cNvPr id="81931" name="Line 16">
              <a:extLst>
                <a:ext uri="{FF2B5EF4-FFF2-40B4-BE49-F238E27FC236}">
                  <a16:creationId xmlns:a16="http://schemas.microsoft.com/office/drawing/2014/main" id="{06503BFB-EECD-9647-8D3B-D2A53A10BB23}"/>
                </a:ext>
              </a:extLst>
            </p:cNvPr>
            <p:cNvSpPr>
              <a:spLocks noChangeShapeType="1"/>
            </p:cNvSpPr>
            <p:nvPr/>
          </p:nvSpPr>
          <p:spPr bwMode="auto">
            <a:xfrm>
              <a:off x="2016" y="2736"/>
              <a:ext cx="816" cy="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grpSp>
      <p:sp>
        <p:nvSpPr>
          <p:cNvPr id="114705" name="Rectangle 17">
            <a:extLst>
              <a:ext uri="{FF2B5EF4-FFF2-40B4-BE49-F238E27FC236}">
                <a16:creationId xmlns:a16="http://schemas.microsoft.com/office/drawing/2014/main" id="{965B2494-214E-0047-BBCB-EE825D7FB6E6}"/>
              </a:ext>
            </a:extLst>
          </p:cNvPr>
          <p:cNvSpPr>
            <a:spLocks noChangeArrowheads="1"/>
          </p:cNvSpPr>
          <p:nvPr/>
        </p:nvSpPr>
        <p:spPr bwMode="auto">
          <a:xfrm>
            <a:off x="3581400" y="5003800"/>
            <a:ext cx="5330825"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55563" indent="-55563" defTabSz="287338">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defTabSz="287338">
              <a:spcBef>
                <a:spcPct val="20000"/>
              </a:spcBef>
              <a:buClr>
                <a:schemeClr val="tx1"/>
              </a:buClr>
              <a:buChar char="–"/>
              <a:defRPr sz="2800">
                <a:solidFill>
                  <a:schemeClr val="tx1"/>
                </a:solidFill>
                <a:latin typeface="Times New Roman" panose="02020603050405020304" pitchFamily="18" charset="0"/>
              </a:defRPr>
            </a:lvl2pPr>
            <a:lvl3pPr marL="1143000" indent="-228600" defTabSz="287338">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defTabSz="287338">
              <a:spcBef>
                <a:spcPct val="20000"/>
              </a:spcBef>
              <a:buClr>
                <a:schemeClr val="tx1"/>
              </a:buClr>
              <a:buChar char="–"/>
              <a:defRPr sz="2000">
                <a:solidFill>
                  <a:schemeClr val="tx1"/>
                </a:solidFill>
                <a:latin typeface="Times New Roman" panose="02020603050405020304" pitchFamily="18" charset="0"/>
              </a:defRPr>
            </a:lvl4pPr>
            <a:lvl5pPr marL="2057400" indent="-228600" defTabSz="287338">
              <a:spcBef>
                <a:spcPct val="20000"/>
              </a:spcBef>
              <a:buClr>
                <a:schemeClr val="tx2"/>
              </a:buClr>
              <a:buChar char="•"/>
              <a:defRPr sz="2000">
                <a:solidFill>
                  <a:schemeClr val="tx1"/>
                </a:solidFill>
                <a:latin typeface="Times New Roman" panose="02020603050405020304" pitchFamily="18" charset="0"/>
              </a:defRPr>
            </a:lvl5pPr>
            <a:lvl6pPr marL="25146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defTabSz="287338"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Font typeface="Monotype Sorts" pitchFamily="2" charset="2"/>
              <a:buNone/>
            </a:pPr>
            <a:r>
              <a:rPr lang="en-US" altLang="en-US" sz="1800"/>
              <a:t>When the value in a </a:t>
            </a:r>
            <a:r>
              <a:rPr lang="en-US" altLang="en-US" sz="1800" b="1"/>
              <a:t>case</a:t>
            </a:r>
            <a:r>
              <a:rPr lang="en-US" altLang="en-US" sz="1800"/>
              <a:t> statement matches the value of the </a:t>
            </a:r>
            <a:r>
              <a:rPr lang="en-US" altLang="en-US" sz="1800" b="1"/>
              <a:t>switch-expression</a:t>
            </a:r>
            <a:r>
              <a:rPr lang="en-US" altLang="en-US" sz="1800"/>
              <a:t>,  the statements </a:t>
            </a:r>
            <a:r>
              <a:rPr lang="en-US" altLang="en-US" sz="1800" i="1"/>
              <a:t>starting from this case</a:t>
            </a:r>
            <a:r>
              <a:rPr lang="en-US" altLang="en-US" sz="1800"/>
              <a:t> are executed until either a </a:t>
            </a:r>
            <a:r>
              <a:rPr lang="en-US" altLang="en-US" sz="1800" b="1"/>
              <a:t>break</a:t>
            </a:r>
            <a:r>
              <a:rPr lang="en-US" altLang="en-US" sz="1800"/>
              <a:t> statement or the end of the </a:t>
            </a:r>
            <a:r>
              <a:rPr lang="en-US" altLang="en-US" sz="1800" b="1"/>
              <a:t>switch</a:t>
            </a:r>
            <a:r>
              <a:rPr lang="en-US" altLang="en-US" sz="1800"/>
              <a:t>  statement is reached.</a:t>
            </a:r>
          </a:p>
        </p:txBody>
      </p:sp>
    </p:spTree>
    <p:extLst>
      <p:ext uri="{BB962C8B-B14F-4D97-AF65-F5344CB8AC3E}">
        <p14:creationId xmlns:p14="http://schemas.microsoft.com/office/powerpoint/2010/main" val="244310540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anim calcmode="lin" valueType="num">
                                      <p:cBhvr additive="base">
                                        <p:cTn id="7" dur="500" fill="hold"/>
                                        <p:tgtEl>
                                          <p:spTgt spid="11469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1469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4691">
                                            <p:txEl>
                                              <p:pRg st="2" end="2"/>
                                            </p:txEl>
                                          </p:spTgt>
                                        </p:tgtEl>
                                        <p:attrNameLst>
                                          <p:attrName>style.visibility</p:attrName>
                                        </p:attrNameLst>
                                      </p:cBhvr>
                                      <p:to>
                                        <p:strVal val="visible"/>
                                      </p:to>
                                    </p:set>
                                    <p:anim calcmode="lin" valueType="num">
                                      <p:cBhvr additive="base">
                                        <p:cTn id="13" dur="500" fill="hold"/>
                                        <p:tgtEl>
                                          <p:spTgt spid="114691">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1469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114695"/>
                                        </p:tgtEl>
                                        <p:attrNameLst>
                                          <p:attrName>style.visibility</p:attrName>
                                        </p:attrNameLst>
                                      </p:cBhvr>
                                      <p:to>
                                        <p:strVal val="visible"/>
                                      </p:to>
                                    </p:set>
                                    <p:anim calcmode="lin" valueType="num">
                                      <p:cBhvr additive="base">
                                        <p:cTn id="19" dur="500" fill="hold"/>
                                        <p:tgtEl>
                                          <p:spTgt spid="114695"/>
                                        </p:tgtEl>
                                        <p:attrNameLst>
                                          <p:attrName>ppt_x</p:attrName>
                                        </p:attrNameLst>
                                      </p:cBhvr>
                                      <p:tavLst>
                                        <p:tav tm="0">
                                          <p:val>
                                            <p:strVal val="0-#ppt_w/2"/>
                                          </p:val>
                                        </p:tav>
                                        <p:tav tm="100000">
                                          <p:val>
                                            <p:strVal val="#ppt_x"/>
                                          </p:val>
                                        </p:tav>
                                      </p:tavLst>
                                    </p:anim>
                                    <p:anim calcmode="lin" valueType="num">
                                      <p:cBhvr additive="base">
                                        <p:cTn id="20" dur="500" fill="hold"/>
                                        <p:tgtEl>
                                          <p:spTgt spid="114695"/>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114701"/>
                                        </p:tgtEl>
                                        <p:attrNameLst>
                                          <p:attrName>style.visibility</p:attrName>
                                        </p:attrNameLst>
                                      </p:cBhvr>
                                      <p:to>
                                        <p:strVal val="visible"/>
                                      </p:to>
                                    </p:set>
                                    <p:anim calcmode="lin" valueType="num">
                                      <p:cBhvr additive="base">
                                        <p:cTn id="25" dur="500" fill="hold"/>
                                        <p:tgtEl>
                                          <p:spTgt spid="114701"/>
                                        </p:tgtEl>
                                        <p:attrNameLst>
                                          <p:attrName>ppt_x</p:attrName>
                                        </p:attrNameLst>
                                      </p:cBhvr>
                                      <p:tavLst>
                                        <p:tav tm="0">
                                          <p:val>
                                            <p:strVal val="0-#ppt_w/2"/>
                                          </p:val>
                                        </p:tav>
                                        <p:tav tm="100000">
                                          <p:val>
                                            <p:strVal val="#ppt_x"/>
                                          </p:val>
                                        </p:tav>
                                      </p:tavLst>
                                    </p:anim>
                                    <p:anim calcmode="lin" valueType="num">
                                      <p:cBhvr additive="base">
                                        <p:cTn id="26" dur="500" fill="hold"/>
                                        <p:tgtEl>
                                          <p:spTgt spid="114701"/>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114702"/>
                                        </p:tgtEl>
                                        <p:attrNameLst>
                                          <p:attrName>style.visibility</p:attrName>
                                        </p:attrNameLst>
                                      </p:cBhvr>
                                      <p:to>
                                        <p:strVal val="visible"/>
                                      </p:to>
                                    </p:set>
                                    <p:anim calcmode="lin" valueType="num">
                                      <p:cBhvr additive="base">
                                        <p:cTn id="31" dur="500" fill="hold"/>
                                        <p:tgtEl>
                                          <p:spTgt spid="114702"/>
                                        </p:tgtEl>
                                        <p:attrNameLst>
                                          <p:attrName>ppt_x</p:attrName>
                                        </p:attrNameLst>
                                      </p:cBhvr>
                                      <p:tavLst>
                                        <p:tav tm="0">
                                          <p:val>
                                            <p:strVal val="0-#ppt_w/2"/>
                                          </p:val>
                                        </p:tav>
                                        <p:tav tm="100000">
                                          <p:val>
                                            <p:strVal val="#ppt_x"/>
                                          </p:val>
                                        </p:tav>
                                      </p:tavLst>
                                    </p:anim>
                                    <p:anim calcmode="lin" valueType="num">
                                      <p:cBhvr additive="base">
                                        <p:cTn id="32" dur="500" fill="hold"/>
                                        <p:tgtEl>
                                          <p:spTgt spid="114702"/>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additive="base">
                                        <p:cTn id="37" dur="500" fill="hold"/>
                                        <p:tgtEl>
                                          <p:spTgt spid="2"/>
                                        </p:tgtEl>
                                        <p:attrNameLst>
                                          <p:attrName>ppt_x</p:attrName>
                                        </p:attrNameLst>
                                      </p:cBhvr>
                                      <p:tavLst>
                                        <p:tav tm="0">
                                          <p:val>
                                            <p:strVal val="0-#ppt_w/2"/>
                                          </p:val>
                                        </p:tav>
                                        <p:tav tm="100000">
                                          <p:val>
                                            <p:strVal val="#ppt_x"/>
                                          </p:val>
                                        </p:tav>
                                      </p:tavLst>
                                    </p:anim>
                                    <p:anim calcmode="lin" valueType="num">
                                      <p:cBhvr additive="base">
                                        <p:cTn id="3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14705"/>
                                        </p:tgtEl>
                                        <p:attrNameLst>
                                          <p:attrName>style.visibility</p:attrName>
                                        </p:attrNameLst>
                                      </p:cBhvr>
                                      <p:to>
                                        <p:strVal val="visible"/>
                                      </p:to>
                                    </p:set>
                                    <p:anim calcmode="lin" valueType="num">
                                      <p:cBhvr additive="base">
                                        <p:cTn id="43" dur="500" fill="hold"/>
                                        <p:tgtEl>
                                          <p:spTgt spid="114705"/>
                                        </p:tgtEl>
                                        <p:attrNameLst>
                                          <p:attrName>ppt_x</p:attrName>
                                        </p:attrNameLst>
                                      </p:cBhvr>
                                      <p:tavLst>
                                        <p:tav tm="0">
                                          <p:val>
                                            <p:strVal val="0-#ppt_w/2"/>
                                          </p:val>
                                        </p:tav>
                                        <p:tav tm="100000">
                                          <p:val>
                                            <p:strVal val="#ppt_x"/>
                                          </p:val>
                                        </p:tav>
                                      </p:tavLst>
                                    </p:anim>
                                    <p:anim calcmode="lin" valueType="num">
                                      <p:cBhvr additive="base">
                                        <p:cTn id="44" dur="500" fill="hold"/>
                                        <p:tgtEl>
                                          <p:spTgt spid="1147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1" grpId="0" build="p" autoUpdateAnimBg="0"/>
      <p:bldP spid="114705"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Number Placeholder 4">
            <a:extLst>
              <a:ext uri="{FF2B5EF4-FFF2-40B4-BE49-F238E27FC236}">
                <a16:creationId xmlns:a16="http://schemas.microsoft.com/office/drawing/2014/main" id="{3AB0EF64-6226-9543-A345-EEECB29C1C6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33AE1C1-E1FA-E04F-A027-2AD035C7030D}" type="slidenum">
              <a:rPr lang="en-US" altLang="en-US" sz="1400" smtClean="0"/>
              <a:pPr>
                <a:spcBef>
                  <a:spcPct val="0"/>
                </a:spcBef>
                <a:buClrTx/>
                <a:buSzTx/>
                <a:buFontTx/>
                <a:buNone/>
              </a:pPr>
              <a:t>22</a:t>
            </a:fld>
            <a:endParaRPr lang="en-US" altLang="en-US" sz="1400"/>
          </a:p>
        </p:txBody>
      </p:sp>
      <p:sp>
        <p:nvSpPr>
          <p:cNvPr id="83970" name="Rectangle 2">
            <a:extLst>
              <a:ext uri="{FF2B5EF4-FFF2-40B4-BE49-F238E27FC236}">
                <a16:creationId xmlns:a16="http://schemas.microsoft.com/office/drawing/2014/main" id="{04A309D0-ED56-F74D-AC29-BB23DC421545}"/>
              </a:ext>
            </a:extLst>
          </p:cNvPr>
          <p:cNvSpPr>
            <a:spLocks noGrp="1" noChangeArrowheads="1"/>
          </p:cNvSpPr>
          <p:nvPr>
            <p:ph type="title"/>
          </p:nvPr>
        </p:nvSpPr>
        <p:spPr>
          <a:xfrm>
            <a:off x="73180" y="-8667"/>
            <a:ext cx="8001000" cy="500063"/>
          </a:xfrm>
        </p:spPr>
        <p:txBody>
          <a:bodyPr>
            <a:normAutofit fontScale="90000"/>
          </a:bodyPr>
          <a:lstStyle/>
          <a:p>
            <a:r>
              <a:rPr lang="en-US" altLang="en-US" sz="4000" dirty="0"/>
              <a:t>Trace switch statement</a:t>
            </a:r>
          </a:p>
        </p:txBody>
      </p:sp>
      <p:sp>
        <p:nvSpPr>
          <p:cNvPr id="83971" name="Rectangle 3">
            <a:extLst>
              <a:ext uri="{FF2B5EF4-FFF2-40B4-BE49-F238E27FC236}">
                <a16:creationId xmlns:a16="http://schemas.microsoft.com/office/drawing/2014/main" id="{BD5AC4F3-F581-5D43-8ECC-5EB5D3B0F03D}"/>
              </a:ext>
            </a:extLst>
          </p:cNvPr>
          <p:cNvSpPr>
            <a:spLocks noChangeArrowheads="1"/>
          </p:cNvSpPr>
          <p:nvPr/>
        </p:nvSpPr>
        <p:spPr bwMode="auto">
          <a:xfrm>
            <a:off x="2319337" y="3721392"/>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83972" name="Text Box 4">
            <a:extLst>
              <a:ext uri="{FF2B5EF4-FFF2-40B4-BE49-F238E27FC236}">
                <a16:creationId xmlns:a16="http://schemas.microsoft.com/office/drawing/2014/main" id="{892B4496-36BE-774A-B218-B390B33E6733}"/>
              </a:ext>
            </a:extLst>
          </p:cNvPr>
          <p:cNvSpPr txBox="1">
            <a:spLocks noChangeArrowheads="1"/>
          </p:cNvSpPr>
          <p:nvPr/>
        </p:nvSpPr>
        <p:spPr bwMode="auto">
          <a:xfrm>
            <a:off x="0" y="3340392"/>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dirty="0"/>
              <a:t>switch</a:t>
            </a:r>
            <a:r>
              <a:rPr lang="en-US" altLang="en-US" sz="2400" dirty="0"/>
              <a:t> (day)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1: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2: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3: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4: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5: </a:t>
            </a:r>
            <a:r>
              <a:rPr lang="en-US" altLang="en-US" sz="2400" dirty="0" err="1"/>
              <a:t>System.out.println</a:t>
            </a:r>
            <a:r>
              <a:rPr lang="en-US" altLang="en-US" sz="2400" dirty="0"/>
              <a:t>("Weekday"); </a:t>
            </a:r>
            <a:r>
              <a:rPr lang="en-US" altLang="en-US" sz="2400" b="1" dirty="0"/>
              <a:t>break</a:t>
            </a:r>
            <a:r>
              <a:rPr lang="en-US" altLang="en-US" sz="2400" dirty="0"/>
              <a:t>;</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0:  </a:t>
            </a:r>
            <a:endParaRPr lang="en-US" altLang="en-US" sz="2400" u="sng" dirty="0"/>
          </a:p>
          <a:p>
            <a:pPr>
              <a:spcBef>
                <a:spcPct val="0"/>
              </a:spcBef>
              <a:buClrTx/>
              <a:buSzTx/>
              <a:buFontTx/>
              <a:buNone/>
            </a:pPr>
            <a:r>
              <a:rPr lang="en-US" altLang="en-US" sz="2400" dirty="0"/>
              <a:t>  </a:t>
            </a:r>
            <a:r>
              <a:rPr lang="en-US" altLang="en-US" sz="2400" b="1" dirty="0"/>
              <a:t>case</a:t>
            </a:r>
            <a:r>
              <a:rPr lang="en-US" altLang="en-US" sz="2400" dirty="0"/>
              <a:t> 6: </a:t>
            </a:r>
            <a:r>
              <a:rPr lang="en-US" altLang="en-US" sz="2400" dirty="0" err="1"/>
              <a:t>System.out.println</a:t>
            </a:r>
            <a:r>
              <a:rPr lang="en-US" altLang="en-US" sz="2400" dirty="0"/>
              <a:t>("Weekend"); </a:t>
            </a:r>
            <a:endParaRPr lang="en-US" altLang="en-US" sz="2400" u="sng" dirty="0"/>
          </a:p>
          <a:p>
            <a:pPr>
              <a:spcBef>
                <a:spcPct val="0"/>
              </a:spcBef>
              <a:buClrTx/>
              <a:buSzTx/>
              <a:buFontTx/>
              <a:buNone/>
            </a:pPr>
            <a:r>
              <a:rPr lang="en-US" altLang="en-US" sz="2400" dirty="0"/>
              <a:t>}  </a:t>
            </a:r>
            <a:endParaRPr lang="en-US" altLang="en-US" sz="2400" u="sng" dirty="0"/>
          </a:p>
        </p:txBody>
      </p:sp>
      <p:sp>
        <p:nvSpPr>
          <p:cNvPr id="83973" name="Rectangle 6">
            <a:extLst>
              <a:ext uri="{FF2B5EF4-FFF2-40B4-BE49-F238E27FC236}">
                <a16:creationId xmlns:a16="http://schemas.microsoft.com/office/drawing/2014/main" id="{5D2AD9B2-7B7E-A64A-AD8E-A0D73A47E932}"/>
              </a:ext>
            </a:extLst>
          </p:cNvPr>
          <p:cNvSpPr>
            <a:spLocks noChangeArrowheads="1"/>
          </p:cNvSpPr>
          <p:nvPr/>
        </p:nvSpPr>
        <p:spPr bwMode="auto">
          <a:xfrm>
            <a:off x="1106487" y="3408655"/>
            <a:ext cx="422275"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89447" name="AutoShape 7">
            <a:extLst>
              <a:ext uri="{FF2B5EF4-FFF2-40B4-BE49-F238E27FC236}">
                <a16:creationId xmlns:a16="http://schemas.microsoft.com/office/drawing/2014/main" id="{2348AF9C-1B22-4C4D-8CEB-19D468BC509B}"/>
              </a:ext>
            </a:extLst>
          </p:cNvPr>
          <p:cNvSpPr>
            <a:spLocks noChangeArrowheads="1"/>
          </p:cNvSpPr>
          <p:nvPr/>
        </p:nvSpPr>
        <p:spPr bwMode="auto">
          <a:xfrm>
            <a:off x="268287" y="2225967"/>
            <a:ext cx="2573338" cy="536575"/>
          </a:xfrm>
          <a:prstGeom prst="wedgeRoundRectCallout">
            <a:avLst>
              <a:gd name="adj1" fmla="val -6745"/>
              <a:gd name="adj2" fmla="val 177255"/>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day is 2: </a:t>
            </a:r>
          </a:p>
        </p:txBody>
      </p:sp>
      <p:sp>
        <p:nvSpPr>
          <p:cNvPr id="2" name="Rectangle 1">
            <a:extLst>
              <a:ext uri="{FF2B5EF4-FFF2-40B4-BE49-F238E27FC236}">
                <a16:creationId xmlns:a16="http://schemas.microsoft.com/office/drawing/2014/main" id="{902F7BFE-F9FF-1B6E-3276-8B8D30846818}"/>
              </a:ext>
            </a:extLst>
          </p:cNvPr>
          <p:cNvSpPr>
            <a:spLocks noChangeArrowheads="1"/>
          </p:cNvSpPr>
          <p:nvPr/>
        </p:nvSpPr>
        <p:spPr bwMode="auto">
          <a:xfrm>
            <a:off x="2908300" y="1158641"/>
            <a:ext cx="62357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Multiple-Choice Question: </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What happens if there is no break statement at the end of a case block in a switch statement?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 The program will throw an error.</a:t>
            </a:r>
            <a:b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 The program will exit the switch statement and continue executing the rest of the code.</a:t>
            </a:r>
            <a:b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The program will continue executing the next case block(s) until it encounters a break statement or the end of the switch statement.</a:t>
            </a:r>
            <a:b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 The program will stop executing immediately.</a:t>
            </a:r>
          </a:p>
        </p:txBody>
      </p:sp>
      <p:sp>
        <p:nvSpPr>
          <p:cNvPr id="3" name="Rectangle: Rounded Corners 2">
            <a:extLst>
              <a:ext uri="{FF2B5EF4-FFF2-40B4-BE49-F238E27FC236}">
                <a16:creationId xmlns:a16="http://schemas.microsoft.com/office/drawing/2014/main" id="{89C64FC6-1DB7-D249-2FB2-7B4CCEA4C39C}"/>
              </a:ext>
            </a:extLst>
          </p:cNvPr>
          <p:cNvSpPr/>
          <p:nvPr/>
        </p:nvSpPr>
        <p:spPr>
          <a:xfrm>
            <a:off x="2908300" y="3429000"/>
            <a:ext cx="6235700" cy="117249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53181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Number Placeholder 4">
            <a:extLst>
              <a:ext uri="{FF2B5EF4-FFF2-40B4-BE49-F238E27FC236}">
                <a16:creationId xmlns:a16="http://schemas.microsoft.com/office/drawing/2014/main" id="{07DBA494-4660-D942-809E-98DA01D4C52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AE44135-506B-A347-9A82-F34D924A8B5E}" type="slidenum">
              <a:rPr lang="en-US" altLang="en-US" sz="1400" smtClean="0"/>
              <a:pPr>
                <a:spcBef>
                  <a:spcPct val="0"/>
                </a:spcBef>
                <a:buClrTx/>
                <a:buSzTx/>
                <a:buFontTx/>
                <a:buNone/>
              </a:pPr>
              <a:t>23</a:t>
            </a:fld>
            <a:endParaRPr lang="en-US" altLang="en-US" sz="1400"/>
          </a:p>
        </p:txBody>
      </p:sp>
      <p:sp>
        <p:nvSpPr>
          <p:cNvPr id="86018" name="Rectangle 2">
            <a:extLst>
              <a:ext uri="{FF2B5EF4-FFF2-40B4-BE49-F238E27FC236}">
                <a16:creationId xmlns:a16="http://schemas.microsoft.com/office/drawing/2014/main" id="{524B023F-309F-424E-998B-0EFB602BAB68}"/>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86019" name="Rectangle 3">
            <a:extLst>
              <a:ext uri="{FF2B5EF4-FFF2-40B4-BE49-F238E27FC236}">
                <a16:creationId xmlns:a16="http://schemas.microsoft.com/office/drawing/2014/main" id="{3326AE9E-2B1C-1645-9DF1-69A35AC8B38F}"/>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86020" name="Text Box 4">
            <a:extLst>
              <a:ext uri="{FF2B5EF4-FFF2-40B4-BE49-F238E27FC236}">
                <a16:creationId xmlns:a16="http://schemas.microsoft.com/office/drawing/2014/main" id="{59726E00-4B50-3644-8626-B6885C584458}"/>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8A5E0A5E-D587-EA40-B806-498B5C220790}"/>
              </a:ext>
            </a:extLst>
          </p:cNvPr>
          <p:cNvSpPr>
            <a:spLocks noChangeArrowheads="1"/>
          </p:cNvSpPr>
          <p:nvPr/>
        </p:nvSpPr>
        <p:spPr bwMode="auto">
          <a:xfrm>
            <a:off x="654050" y="1123950"/>
            <a:ext cx="2573338" cy="536575"/>
          </a:xfrm>
          <a:prstGeom prst="wedgeRoundRectCallout">
            <a:avLst>
              <a:gd name="adj1" fmla="val -33736"/>
              <a:gd name="adj2" fmla="val 298056"/>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Match case 2 </a:t>
            </a:r>
          </a:p>
        </p:txBody>
      </p:sp>
      <p:sp>
        <p:nvSpPr>
          <p:cNvPr id="86023" name="Rectangle 6">
            <a:extLst>
              <a:ext uri="{FF2B5EF4-FFF2-40B4-BE49-F238E27FC236}">
                <a16:creationId xmlns:a16="http://schemas.microsoft.com/office/drawing/2014/main" id="{7D704FE2-B7A0-3041-97B6-7D4E4FF4E75F}"/>
              </a:ext>
            </a:extLst>
          </p:cNvPr>
          <p:cNvSpPr>
            <a:spLocks noChangeArrowheads="1"/>
          </p:cNvSpPr>
          <p:nvPr/>
        </p:nvSpPr>
        <p:spPr bwMode="auto">
          <a:xfrm>
            <a:off x="574675" y="3082925"/>
            <a:ext cx="949325"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4654198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Slide Number Placeholder 4">
            <a:extLst>
              <a:ext uri="{FF2B5EF4-FFF2-40B4-BE49-F238E27FC236}">
                <a16:creationId xmlns:a16="http://schemas.microsoft.com/office/drawing/2014/main" id="{7AFB48A2-D6F7-7C49-8A0E-B453769EF02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FD895DA-8F72-7641-9D61-39FB5755C60A}" type="slidenum">
              <a:rPr lang="en-US" altLang="en-US" sz="1400" smtClean="0"/>
              <a:pPr>
                <a:spcBef>
                  <a:spcPct val="0"/>
                </a:spcBef>
                <a:buClrTx/>
                <a:buSzTx/>
                <a:buFontTx/>
                <a:buNone/>
              </a:pPr>
              <a:t>24</a:t>
            </a:fld>
            <a:endParaRPr lang="en-US" altLang="en-US" sz="1400"/>
          </a:p>
        </p:txBody>
      </p:sp>
      <p:sp>
        <p:nvSpPr>
          <p:cNvPr id="88066" name="Rectangle 2">
            <a:extLst>
              <a:ext uri="{FF2B5EF4-FFF2-40B4-BE49-F238E27FC236}">
                <a16:creationId xmlns:a16="http://schemas.microsoft.com/office/drawing/2014/main" id="{0205E99A-5A08-984E-B3A5-316AA3E89EB7}"/>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88067" name="Rectangle 3">
            <a:extLst>
              <a:ext uri="{FF2B5EF4-FFF2-40B4-BE49-F238E27FC236}">
                <a16:creationId xmlns:a16="http://schemas.microsoft.com/office/drawing/2014/main" id="{378DB754-6263-7C4B-A48C-C4D2FA73BD5D}"/>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88068" name="Text Box 4">
            <a:extLst>
              <a:ext uri="{FF2B5EF4-FFF2-40B4-BE49-F238E27FC236}">
                <a16:creationId xmlns:a16="http://schemas.microsoft.com/office/drawing/2014/main" id="{5636D27A-BA37-344B-9A05-F21E532630EB}"/>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1A6D6675-6FA1-E94A-A39B-CB4B51F364FA}"/>
              </a:ext>
            </a:extLst>
          </p:cNvPr>
          <p:cNvSpPr>
            <a:spLocks noChangeArrowheads="1"/>
          </p:cNvSpPr>
          <p:nvPr/>
        </p:nvSpPr>
        <p:spPr bwMode="auto">
          <a:xfrm>
            <a:off x="654050" y="1123950"/>
            <a:ext cx="2573338" cy="536575"/>
          </a:xfrm>
          <a:prstGeom prst="wedgeRoundRectCallout">
            <a:avLst>
              <a:gd name="adj1" fmla="val -31958"/>
              <a:gd name="adj2" fmla="val 388944"/>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Fall through case 3</a:t>
            </a:r>
          </a:p>
        </p:txBody>
      </p:sp>
      <p:sp>
        <p:nvSpPr>
          <p:cNvPr id="88071" name="Rectangle 6">
            <a:extLst>
              <a:ext uri="{FF2B5EF4-FFF2-40B4-BE49-F238E27FC236}">
                <a16:creationId xmlns:a16="http://schemas.microsoft.com/office/drawing/2014/main" id="{F4E874E7-5442-DF49-AD6B-334DB6A2003F}"/>
              </a:ext>
            </a:extLst>
          </p:cNvPr>
          <p:cNvSpPr>
            <a:spLocks noChangeArrowheads="1"/>
          </p:cNvSpPr>
          <p:nvPr/>
        </p:nvSpPr>
        <p:spPr bwMode="auto">
          <a:xfrm>
            <a:off x="574675" y="3429000"/>
            <a:ext cx="949325"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31469753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Slide Number Placeholder 4">
            <a:extLst>
              <a:ext uri="{FF2B5EF4-FFF2-40B4-BE49-F238E27FC236}">
                <a16:creationId xmlns:a16="http://schemas.microsoft.com/office/drawing/2014/main" id="{474F0B86-E2F5-0641-90A8-481C8C79CA8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E1B8B06-BD95-C44A-8234-2D4B8746063A}" type="slidenum">
              <a:rPr lang="en-US" altLang="en-US" sz="1400" smtClean="0"/>
              <a:pPr>
                <a:spcBef>
                  <a:spcPct val="0"/>
                </a:spcBef>
                <a:buClrTx/>
                <a:buSzTx/>
                <a:buFontTx/>
                <a:buNone/>
              </a:pPr>
              <a:t>25</a:t>
            </a:fld>
            <a:endParaRPr lang="en-US" altLang="en-US" sz="1400"/>
          </a:p>
        </p:txBody>
      </p:sp>
      <p:sp>
        <p:nvSpPr>
          <p:cNvPr id="90114" name="Rectangle 2">
            <a:extLst>
              <a:ext uri="{FF2B5EF4-FFF2-40B4-BE49-F238E27FC236}">
                <a16:creationId xmlns:a16="http://schemas.microsoft.com/office/drawing/2014/main" id="{532C83BD-1C5A-9149-8BA7-96562C776EE0}"/>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90115" name="Rectangle 3">
            <a:extLst>
              <a:ext uri="{FF2B5EF4-FFF2-40B4-BE49-F238E27FC236}">
                <a16:creationId xmlns:a16="http://schemas.microsoft.com/office/drawing/2014/main" id="{5640D29F-0600-0D4A-8538-03F5BA2DF97B}"/>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90116" name="Text Box 4">
            <a:extLst>
              <a:ext uri="{FF2B5EF4-FFF2-40B4-BE49-F238E27FC236}">
                <a16:creationId xmlns:a16="http://schemas.microsoft.com/office/drawing/2014/main" id="{3D8FE33F-6518-A043-82BC-2C452D391CD8}"/>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57576018-69BB-0946-95AE-FB6E08571703}"/>
              </a:ext>
            </a:extLst>
          </p:cNvPr>
          <p:cNvSpPr>
            <a:spLocks noChangeArrowheads="1"/>
          </p:cNvSpPr>
          <p:nvPr/>
        </p:nvSpPr>
        <p:spPr bwMode="auto">
          <a:xfrm>
            <a:off x="654050" y="1123950"/>
            <a:ext cx="2573338" cy="536575"/>
          </a:xfrm>
          <a:prstGeom prst="wedgeRoundRectCallout">
            <a:avLst>
              <a:gd name="adj1" fmla="val -30181"/>
              <a:gd name="adj2" fmla="val 44575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Fall through case 4 </a:t>
            </a:r>
          </a:p>
        </p:txBody>
      </p:sp>
      <p:sp>
        <p:nvSpPr>
          <p:cNvPr id="90119" name="Rectangle 6">
            <a:extLst>
              <a:ext uri="{FF2B5EF4-FFF2-40B4-BE49-F238E27FC236}">
                <a16:creationId xmlns:a16="http://schemas.microsoft.com/office/drawing/2014/main" id="{FC4EA0DE-41B3-1D4F-B71C-DE1C5B11F71A}"/>
              </a:ext>
            </a:extLst>
          </p:cNvPr>
          <p:cNvSpPr>
            <a:spLocks noChangeArrowheads="1"/>
          </p:cNvSpPr>
          <p:nvPr/>
        </p:nvSpPr>
        <p:spPr bwMode="auto">
          <a:xfrm>
            <a:off x="571500" y="3773488"/>
            <a:ext cx="949325"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151978810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Slide Number Placeholder 4">
            <a:extLst>
              <a:ext uri="{FF2B5EF4-FFF2-40B4-BE49-F238E27FC236}">
                <a16:creationId xmlns:a16="http://schemas.microsoft.com/office/drawing/2014/main" id="{52D7A428-E972-9340-A1B4-93A79DB0D0C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13FB2D6-1F98-2244-AC53-D875B91C6F4D}" type="slidenum">
              <a:rPr lang="en-US" altLang="en-US" sz="1400" smtClean="0"/>
              <a:pPr>
                <a:spcBef>
                  <a:spcPct val="0"/>
                </a:spcBef>
                <a:buClrTx/>
                <a:buSzTx/>
                <a:buFontTx/>
                <a:buNone/>
              </a:pPr>
              <a:t>26</a:t>
            </a:fld>
            <a:endParaRPr lang="en-US" altLang="en-US" sz="1400"/>
          </a:p>
        </p:txBody>
      </p:sp>
      <p:sp>
        <p:nvSpPr>
          <p:cNvPr id="92162" name="Rectangle 2">
            <a:extLst>
              <a:ext uri="{FF2B5EF4-FFF2-40B4-BE49-F238E27FC236}">
                <a16:creationId xmlns:a16="http://schemas.microsoft.com/office/drawing/2014/main" id="{CDA6A963-5FF5-F74E-9E5C-D219CAC3325B}"/>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92163" name="Rectangle 3">
            <a:extLst>
              <a:ext uri="{FF2B5EF4-FFF2-40B4-BE49-F238E27FC236}">
                <a16:creationId xmlns:a16="http://schemas.microsoft.com/office/drawing/2014/main" id="{4D6751CF-E59B-0A46-86E9-AFCDF0FF300B}"/>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92164" name="Text Box 4">
            <a:extLst>
              <a:ext uri="{FF2B5EF4-FFF2-40B4-BE49-F238E27FC236}">
                <a16:creationId xmlns:a16="http://schemas.microsoft.com/office/drawing/2014/main" id="{5808B385-E1D5-4245-9E51-BD06DAC35EDA}"/>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7799C25B-F05B-0E47-A4A7-FAABFAC9A628}"/>
              </a:ext>
            </a:extLst>
          </p:cNvPr>
          <p:cNvSpPr>
            <a:spLocks noChangeArrowheads="1"/>
          </p:cNvSpPr>
          <p:nvPr/>
        </p:nvSpPr>
        <p:spPr bwMode="auto">
          <a:xfrm>
            <a:off x="654050" y="1123950"/>
            <a:ext cx="2573338" cy="536575"/>
          </a:xfrm>
          <a:prstGeom prst="wedgeRoundRectCallout">
            <a:avLst>
              <a:gd name="adj1" fmla="val -30630"/>
              <a:gd name="adj2" fmla="val 508306"/>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Fall through case 5 </a:t>
            </a:r>
          </a:p>
        </p:txBody>
      </p:sp>
      <p:sp>
        <p:nvSpPr>
          <p:cNvPr id="92167" name="Rectangle 6">
            <a:extLst>
              <a:ext uri="{FF2B5EF4-FFF2-40B4-BE49-F238E27FC236}">
                <a16:creationId xmlns:a16="http://schemas.microsoft.com/office/drawing/2014/main" id="{0E60AC45-A6B3-AA44-9692-C34EF7D43C25}"/>
              </a:ext>
            </a:extLst>
          </p:cNvPr>
          <p:cNvSpPr>
            <a:spLocks noChangeArrowheads="1"/>
          </p:cNvSpPr>
          <p:nvPr/>
        </p:nvSpPr>
        <p:spPr bwMode="auto">
          <a:xfrm>
            <a:off x="568325" y="4119563"/>
            <a:ext cx="949325"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42105179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Slide Number Placeholder 4">
            <a:extLst>
              <a:ext uri="{FF2B5EF4-FFF2-40B4-BE49-F238E27FC236}">
                <a16:creationId xmlns:a16="http://schemas.microsoft.com/office/drawing/2014/main" id="{5B9CBA22-D777-1B4F-9F35-EFC45858CFD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C135A7-1310-8043-9FF8-1DF68D4A87B8}" type="slidenum">
              <a:rPr lang="en-US" altLang="en-US" sz="1400" smtClean="0"/>
              <a:pPr>
                <a:spcBef>
                  <a:spcPct val="0"/>
                </a:spcBef>
                <a:buClrTx/>
                <a:buSzTx/>
                <a:buFontTx/>
                <a:buNone/>
              </a:pPr>
              <a:t>27</a:t>
            </a:fld>
            <a:endParaRPr lang="en-US" altLang="en-US" sz="1400"/>
          </a:p>
        </p:txBody>
      </p:sp>
      <p:sp>
        <p:nvSpPr>
          <p:cNvPr id="94210" name="Rectangle 2">
            <a:extLst>
              <a:ext uri="{FF2B5EF4-FFF2-40B4-BE49-F238E27FC236}">
                <a16:creationId xmlns:a16="http://schemas.microsoft.com/office/drawing/2014/main" id="{635D070A-9F1E-7F45-9A42-637564E23F4C}"/>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94211" name="Rectangle 3">
            <a:extLst>
              <a:ext uri="{FF2B5EF4-FFF2-40B4-BE49-F238E27FC236}">
                <a16:creationId xmlns:a16="http://schemas.microsoft.com/office/drawing/2014/main" id="{12D3451D-240F-1E4D-9134-F6C77E0A5FB5}"/>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94212" name="Text Box 4">
            <a:extLst>
              <a:ext uri="{FF2B5EF4-FFF2-40B4-BE49-F238E27FC236}">
                <a16:creationId xmlns:a16="http://schemas.microsoft.com/office/drawing/2014/main" id="{0A0588E5-38E9-D442-8091-B09969A6C911}"/>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CB8A20AD-9148-C04D-9BEF-8F41A2BB108D}"/>
              </a:ext>
            </a:extLst>
          </p:cNvPr>
          <p:cNvSpPr>
            <a:spLocks noChangeArrowheads="1"/>
          </p:cNvSpPr>
          <p:nvPr/>
        </p:nvSpPr>
        <p:spPr bwMode="auto">
          <a:xfrm>
            <a:off x="654050" y="1123950"/>
            <a:ext cx="2573338" cy="536575"/>
          </a:xfrm>
          <a:prstGeom prst="wedgeRoundRectCallout">
            <a:avLst>
              <a:gd name="adj1" fmla="val 150185"/>
              <a:gd name="adj2" fmla="val 514778"/>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Encounter break</a:t>
            </a:r>
          </a:p>
        </p:txBody>
      </p:sp>
      <p:sp>
        <p:nvSpPr>
          <p:cNvPr id="94215" name="Rectangle 6">
            <a:extLst>
              <a:ext uri="{FF2B5EF4-FFF2-40B4-BE49-F238E27FC236}">
                <a16:creationId xmlns:a16="http://schemas.microsoft.com/office/drawing/2014/main" id="{B765FA03-9273-404F-A69D-7931C8A4745B}"/>
              </a:ext>
            </a:extLst>
          </p:cNvPr>
          <p:cNvSpPr>
            <a:spLocks noChangeArrowheads="1"/>
          </p:cNvSpPr>
          <p:nvPr/>
        </p:nvSpPr>
        <p:spPr bwMode="auto">
          <a:xfrm>
            <a:off x="5494338" y="4119563"/>
            <a:ext cx="947737" cy="3460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9205347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Slide Number Placeholder 4">
            <a:extLst>
              <a:ext uri="{FF2B5EF4-FFF2-40B4-BE49-F238E27FC236}">
                <a16:creationId xmlns:a16="http://schemas.microsoft.com/office/drawing/2014/main" id="{62D0EAF4-674D-044F-9D38-01C5BD20970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51199C6-1BD7-F94D-A3F0-BD1BD6A056D5}" type="slidenum">
              <a:rPr lang="en-US" altLang="en-US" sz="1400" smtClean="0"/>
              <a:pPr>
                <a:spcBef>
                  <a:spcPct val="0"/>
                </a:spcBef>
                <a:buClrTx/>
                <a:buSzTx/>
                <a:buFontTx/>
                <a:buNone/>
              </a:pPr>
              <a:t>28</a:t>
            </a:fld>
            <a:endParaRPr lang="en-US" altLang="en-US" sz="1400"/>
          </a:p>
        </p:txBody>
      </p:sp>
      <p:sp>
        <p:nvSpPr>
          <p:cNvPr id="96258" name="Rectangle 2">
            <a:extLst>
              <a:ext uri="{FF2B5EF4-FFF2-40B4-BE49-F238E27FC236}">
                <a16:creationId xmlns:a16="http://schemas.microsoft.com/office/drawing/2014/main" id="{CD9E2AFC-44FB-2A47-B6FA-41F0E1F57FBB}"/>
              </a:ext>
            </a:extLst>
          </p:cNvPr>
          <p:cNvSpPr>
            <a:spLocks noGrp="1" noChangeArrowheads="1"/>
          </p:cNvSpPr>
          <p:nvPr>
            <p:ph type="title"/>
          </p:nvPr>
        </p:nvSpPr>
        <p:spPr>
          <a:xfrm>
            <a:off x="685800" y="317500"/>
            <a:ext cx="8001000" cy="500063"/>
          </a:xfrm>
        </p:spPr>
        <p:txBody>
          <a:bodyPr>
            <a:normAutofit fontScale="90000"/>
          </a:bodyPr>
          <a:lstStyle/>
          <a:p>
            <a:r>
              <a:rPr lang="en-US" altLang="en-US" sz="4000"/>
              <a:t>Trace switch statement</a:t>
            </a:r>
          </a:p>
        </p:txBody>
      </p:sp>
      <p:sp>
        <p:nvSpPr>
          <p:cNvPr id="96259" name="Rectangle 3">
            <a:extLst>
              <a:ext uri="{FF2B5EF4-FFF2-40B4-BE49-F238E27FC236}">
                <a16:creationId xmlns:a16="http://schemas.microsoft.com/office/drawing/2014/main" id="{EDF30291-F9A1-E845-B6C5-AB6359100286}"/>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96260" name="Text Box 4">
            <a:extLst>
              <a:ext uri="{FF2B5EF4-FFF2-40B4-BE49-F238E27FC236}">
                <a16:creationId xmlns:a16="http://schemas.microsoft.com/office/drawing/2014/main" id="{01A960A8-5796-F143-9850-F39A7B4653B4}"/>
              </a:ext>
            </a:extLst>
          </p:cNvPr>
          <p:cNvSpPr txBox="1">
            <a:spLocks noChangeArrowheads="1"/>
          </p:cNvSpPr>
          <p:nvPr/>
        </p:nvSpPr>
        <p:spPr bwMode="auto">
          <a:xfrm>
            <a:off x="385763" y="2238375"/>
            <a:ext cx="8296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b="1"/>
              <a:t>switch</a:t>
            </a:r>
            <a:r>
              <a:rPr lang="en-US" altLang="en-US" sz="2400"/>
              <a:t> (day) {</a:t>
            </a:r>
            <a:endParaRPr lang="en-US" altLang="en-US" sz="2400" u="sng"/>
          </a:p>
          <a:p>
            <a:pPr>
              <a:spcBef>
                <a:spcPct val="0"/>
              </a:spcBef>
              <a:buClrTx/>
              <a:buSzTx/>
              <a:buFontTx/>
              <a:buNone/>
            </a:pPr>
            <a:r>
              <a:rPr lang="en-US" altLang="en-US" sz="2400"/>
              <a:t>  </a:t>
            </a:r>
            <a:r>
              <a:rPr lang="en-US" altLang="en-US" sz="2400" b="1"/>
              <a:t>case</a:t>
            </a:r>
            <a:r>
              <a:rPr lang="en-US" altLang="en-US" sz="2400"/>
              <a:t> 1: </a:t>
            </a:r>
            <a:endParaRPr lang="en-US" altLang="en-US" sz="2400" u="sng"/>
          </a:p>
          <a:p>
            <a:pPr>
              <a:spcBef>
                <a:spcPct val="0"/>
              </a:spcBef>
              <a:buClrTx/>
              <a:buSzTx/>
              <a:buFontTx/>
              <a:buNone/>
            </a:pPr>
            <a:r>
              <a:rPr lang="en-US" altLang="en-US" sz="2400"/>
              <a:t>  </a:t>
            </a:r>
            <a:r>
              <a:rPr lang="en-US" altLang="en-US" sz="2400" b="1"/>
              <a:t>case</a:t>
            </a:r>
            <a:r>
              <a:rPr lang="en-US" altLang="en-US" sz="2400"/>
              <a:t> 2: </a:t>
            </a:r>
            <a:endParaRPr lang="en-US" altLang="en-US" sz="2400" u="sng"/>
          </a:p>
          <a:p>
            <a:pPr>
              <a:spcBef>
                <a:spcPct val="0"/>
              </a:spcBef>
              <a:buClrTx/>
              <a:buSzTx/>
              <a:buFontTx/>
              <a:buNone/>
            </a:pPr>
            <a:r>
              <a:rPr lang="en-US" altLang="en-US" sz="2400"/>
              <a:t>  </a:t>
            </a:r>
            <a:r>
              <a:rPr lang="en-US" altLang="en-US" sz="2400" b="1"/>
              <a:t>case</a:t>
            </a:r>
            <a:r>
              <a:rPr lang="en-US" altLang="en-US" sz="2400"/>
              <a:t> 3: </a:t>
            </a:r>
            <a:endParaRPr lang="en-US" altLang="en-US" sz="2400" u="sng"/>
          </a:p>
          <a:p>
            <a:pPr>
              <a:spcBef>
                <a:spcPct val="0"/>
              </a:spcBef>
              <a:buClrTx/>
              <a:buSzTx/>
              <a:buFontTx/>
              <a:buNone/>
            </a:pPr>
            <a:r>
              <a:rPr lang="en-US" altLang="en-US" sz="2400"/>
              <a:t>  </a:t>
            </a:r>
            <a:r>
              <a:rPr lang="en-US" altLang="en-US" sz="2400" b="1"/>
              <a:t>case</a:t>
            </a:r>
            <a:r>
              <a:rPr lang="en-US" altLang="en-US" sz="2400"/>
              <a:t> 4: </a:t>
            </a:r>
            <a:endParaRPr lang="en-US" altLang="en-US" sz="2400" u="sng"/>
          </a:p>
          <a:p>
            <a:pPr>
              <a:spcBef>
                <a:spcPct val="0"/>
              </a:spcBef>
              <a:buClrTx/>
              <a:buSzTx/>
              <a:buFontTx/>
              <a:buNone/>
            </a:pPr>
            <a:r>
              <a:rPr lang="en-US" altLang="en-US" sz="2400"/>
              <a:t>  </a:t>
            </a:r>
            <a:r>
              <a:rPr lang="en-US" altLang="en-US" sz="2400" b="1"/>
              <a:t>case</a:t>
            </a:r>
            <a:r>
              <a:rPr lang="en-US" altLang="en-US" sz="2400"/>
              <a:t> 5: System.out.println("Weekday"); </a:t>
            </a:r>
            <a:r>
              <a:rPr lang="en-US" altLang="en-US" sz="2400" b="1"/>
              <a:t>break</a:t>
            </a:r>
            <a:r>
              <a:rPr lang="en-US" altLang="en-US" sz="2400"/>
              <a:t>;</a:t>
            </a:r>
            <a:endParaRPr lang="en-US" altLang="en-US" sz="2400" u="sng"/>
          </a:p>
          <a:p>
            <a:pPr>
              <a:spcBef>
                <a:spcPct val="0"/>
              </a:spcBef>
              <a:buClrTx/>
              <a:buSzTx/>
              <a:buFontTx/>
              <a:buNone/>
            </a:pPr>
            <a:r>
              <a:rPr lang="en-US" altLang="en-US" sz="2400"/>
              <a:t>  </a:t>
            </a:r>
            <a:r>
              <a:rPr lang="en-US" altLang="en-US" sz="2400" b="1"/>
              <a:t>case</a:t>
            </a:r>
            <a:r>
              <a:rPr lang="en-US" altLang="en-US" sz="2400"/>
              <a:t> 0:  </a:t>
            </a:r>
            <a:endParaRPr lang="en-US" altLang="en-US" sz="2400" u="sng"/>
          </a:p>
          <a:p>
            <a:pPr>
              <a:spcBef>
                <a:spcPct val="0"/>
              </a:spcBef>
              <a:buClrTx/>
              <a:buSzTx/>
              <a:buFontTx/>
              <a:buNone/>
            </a:pPr>
            <a:r>
              <a:rPr lang="en-US" altLang="en-US" sz="2400"/>
              <a:t>  </a:t>
            </a:r>
            <a:r>
              <a:rPr lang="en-US" altLang="en-US" sz="2400" b="1"/>
              <a:t>case</a:t>
            </a:r>
            <a:r>
              <a:rPr lang="en-US" altLang="en-US" sz="2400"/>
              <a:t> 6: System.out.println("Weekend"); </a:t>
            </a:r>
            <a:endParaRPr lang="en-US" altLang="en-US" sz="2400" u="sng"/>
          </a:p>
          <a:p>
            <a:pPr>
              <a:spcBef>
                <a:spcPct val="0"/>
              </a:spcBef>
              <a:buClrTx/>
              <a:buSzTx/>
              <a:buFontTx/>
              <a:buNone/>
            </a:pPr>
            <a:r>
              <a:rPr lang="en-US" altLang="en-US" sz="2400"/>
              <a:t>}  </a:t>
            </a:r>
            <a:endParaRPr lang="en-US" altLang="en-US" sz="2400" u="sng"/>
          </a:p>
        </p:txBody>
      </p:sp>
      <p:sp>
        <p:nvSpPr>
          <p:cNvPr id="189447" name="AutoShape 7">
            <a:extLst>
              <a:ext uri="{FF2B5EF4-FFF2-40B4-BE49-F238E27FC236}">
                <a16:creationId xmlns:a16="http://schemas.microsoft.com/office/drawing/2014/main" id="{A632B1A4-3FF1-E849-A064-106E4B1BB7D4}"/>
              </a:ext>
            </a:extLst>
          </p:cNvPr>
          <p:cNvSpPr>
            <a:spLocks noChangeArrowheads="1"/>
          </p:cNvSpPr>
          <p:nvPr/>
        </p:nvSpPr>
        <p:spPr bwMode="auto">
          <a:xfrm>
            <a:off x="654050" y="1123950"/>
            <a:ext cx="2573338" cy="536575"/>
          </a:xfrm>
          <a:prstGeom prst="wedgeRoundRectCallout">
            <a:avLst>
              <a:gd name="adj1" fmla="val -57167"/>
              <a:gd name="adj2" fmla="val 834032"/>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Exit the statement</a:t>
            </a:r>
          </a:p>
        </p:txBody>
      </p:sp>
    </p:spTree>
    <p:extLst>
      <p:ext uri="{BB962C8B-B14F-4D97-AF65-F5344CB8AC3E}">
        <p14:creationId xmlns:p14="http://schemas.microsoft.com/office/powerpoint/2010/main" val="28975569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9447"/>
                                        </p:tgtEl>
                                        <p:attrNameLst>
                                          <p:attrName>style.visibility</p:attrName>
                                        </p:attrNameLst>
                                      </p:cBhvr>
                                      <p:to>
                                        <p:strVal val="visible"/>
                                      </p:to>
                                    </p:set>
                                    <p:anim calcmode="lin" valueType="num">
                                      <p:cBhvr additive="base">
                                        <p:cTn id="7" dur="500" fill="hold"/>
                                        <p:tgtEl>
                                          <p:spTgt spid="189447"/>
                                        </p:tgtEl>
                                        <p:attrNameLst>
                                          <p:attrName>ppt_x</p:attrName>
                                        </p:attrNameLst>
                                      </p:cBhvr>
                                      <p:tavLst>
                                        <p:tav tm="0">
                                          <p:val>
                                            <p:strVal val="0-#ppt_w/2"/>
                                          </p:val>
                                        </p:tav>
                                        <p:tav tm="100000">
                                          <p:val>
                                            <p:strVal val="#ppt_x"/>
                                          </p:val>
                                        </p:tav>
                                      </p:tavLst>
                                    </p:anim>
                                    <p:anim calcmode="lin" valueType="num">
                                      <p:cBhvr additive="base">
                                        <p:cTn id="8" dur="500" fill="hold"/>
                                        <p:tgtEl>
                                          <p:spTgt spid="1894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Slide Number Placeholder 4">
            <a:extLst>
              <a:ext uri="{FF2B5EF4-FFF2-40B4-BE49-F238E27FC236}">
                <a16:creationId xmlns:a16="http://schemas.microsoft.com/office/drawing/2014/main" id="{37AC8B28-CE7C-4549-B9BD-EB89882CA48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4F970A7-F29C-2B4A-B82E-E248C3DE7E8A}" type="slidenum">
              <a:rPr lang="en-US" altLang="en-US" sz="1400" smtClean="0"/>
              <a:pPr>
                <a:spcBef>
                  <a:spcPct val="0"/>
                </a:spcBef>
                <a:buClrTx/>
                <a:buSzTx/>
                <a:buFontTx/>
                <a:buNone/>
              </a:pPr>
              <a:t>29</a:t>
            </a:fld>
            <a:endParaRPr lang="en-US" altLang="en-US" sz="1400"/>
          </a:p>
        </p:txBody>
      </p:sp>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193675" y="241300"/>
            <a:ext cx="8640763" cy="460375"/>
          </a:xfrm>
        </p:spPr>
        <p:txBody>
          <a:bodyPr>
            <a:normAutofit fontScale="90000"/>
          </a:bodyPr>
          <a:lstStyle/>
          <a:p>
            <a:r>
              <a:rPr lang="en-US" altLang="en-US" sz="3600"/>
              <a:t>Problem: Chinese Zodiac</a:t>
            </a:r>
            <a:r>
              <a:rPr lang="en-US" altLang="en-US"/>
              <a:t> </a:t>
            </a:r>
          </a:p>
        </p:txBody>
      </p:sp>
      <p:sp>
        <p:nvSpPr>
          <p:cNvPr id="98307" name="Rectangle 3">
            <a:extLst>
              <a:ext uri="{FF2B5EF4-FFF2-40B4-BE49-F238E27FC236}">
                <a16:creationId xmlns:a16="http://schemas.microsoft.com/office/drawing/2014/main" id="{509EFB85-4239-8246-BBCB-6B5AC5729720}"/>
              </a:ext>
            </a:extLst>
          </p:cNvPr>
          <p:cNvSpPr>
            <a:spLocks noGrp="1" noChangeArrowheads="1"/>
          </p:cNvSpPr>
          <p:nvPr>
            <p:ph type="body" idx="1"/>
          </p:nvPr>
        </p:nvSpPr>
        <p:spPr>
          <a:xfrm>
            <a:off x="193675" y="855663"/>
            <a:ext cx="8683625" cy="1690687"/>
          </a:xfrm>
        </p:spPr>
        <p:txBody>
          <a:bodyPr/>
          <a:lstStyle/>
          <a:p>
            <a:pPr marL="0" indent="0">
              <a:buFont typeface="Monotype Sorts" pitchFamily="2" charset="2"/>
              <a:buNone/>
            </a:pPr>
            <a:r>
              <a:rPr lang="en-US" altLang="en-US" sz="2800"/>
              <a:t>Write a program </a:t>
            </a:r>
            <a:r>
              <a:rPr lang="en-US" altLang="en-US"/>
              <a:t>that prompts the user to enter a year and displays the animal for the year. </a:t>
            </a:r>
          </a:p>
        </p:txBody>
      </p:sp>
      <p:sp>
        <p:nvSpPr>
          <p:cNvPr id="98308" name="Rectangle 8">
            <a:extLst>
              <a:ext uri="{FF2B5EF4-FFF2-40B4-BE49-F238E27FC236}">
                <a16:creationId xmlns:a16="http://schemas.microsoft.com/office/drawing/2014/main" id="{B80899E0-AFE9-5D46-A44B-50219FA09A69}"/>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98309" name="Picture 11">
            <a:extLst>
              <a:ext uri="{FF2B5EF4-FFF2-40B4-BE49-F238E27FC236}">
                <a16:creationId xmlns:a16="http://schemas.microsoft.com/office/drawing/2014/main" id="{14C705FD-AD7B-8D43-AB94-1DE8B32783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8850" y="1931988"/>
            <a:ext cx="7226300" cy="368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8310" name="Rectangle 8">
            <a:hlinkClick r:id="rId4"/>
            <a:extLst>
              <a:ext uri="{FF2B5EF4-FFF2-40B4-BE49-F238E27FC236}">
                <a16:creationId xmlns:a16="http://schemas.microsoft.com/office/drawing/2014/main" id="{26E59693-DD97-EC40-A487-8B48EFB21E9A}"/>
              </a:ext>
            </a:extLst>
          </p:cNvPr>
          <p:cNvSpPr>
            <a:spLocks noChangeArrowheads="1"/>
          </p:cNvSpPr>
          <p:nvPr/>
        </p:nvSpPr>
        <p:spPr bwMode="auto">
          <a:xfrm>
            <a:off x="5545138" y="5694363"/>
            <a:ext cx="1852612"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ChineseZodiac</a:t>
            </a:r>
          </a:p>
        </p:txBody>
      </p:sp>
    </p:spTree>
    <p:extLst>
      <p:ext uri="{BB962C8B-B14F-4D97-AF65-F5344CB8AC3E}">
        <p14:creationId xmlns:p14="http://schemas.microsoft.com/office/powerpoint/2010/main" val="799095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Slide Number Placeholder 4">
            <a:extLst>
              <a:ext uri="{FF2B5EF4-FFF2-40B4-BE49-F238E27FC236}">
                <a16:creationId xmlns:a16="http://schemas.microsoft.com/office/drawing/2014/main" id="{9ABFFDF8-0680-FC45-87AC-8D4E7970C1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8F434FF-0E5C-BB43-BBE9-1F6AB2079796}" type="slidenum">
              <a:rPr lang="en-US" altLang="en-US" sz="1400" smtClean="0"/>
              <a:pPr>
                <a:spcBef>
                  <a:spcPct val="0"/>
                </a:spcBef>
                <a:buClrTx/>
                <a:buSzTx/>
                <a:buFontTx/>
                <a:buNone/>
              </a:pPr>
              <a:t>3</a:t>
            </a:fld>
            <a:endParaRPr lang="en-US" altLang="en-US" sz="1400"/>
          </a:p>
        </p:txBody>
      </p:sp>
      <p:sp>
        <p:nvSpPr>
          <p:cNvPr id="149506" name="Rectangle 2">
            <a:extLst>
              <a:ext uri="{FF2B5EF4-FFF2-40B4-BE49-F238E27FC236}">
                <a16:creationId xmlns:a16="http://schemas.microsoft.com/office/drawing/2014/main" id="{D889AFDE-B726-A341-9EA9-5941C8BCBA7A}"/>
              </a:ext>
            </a:extLst>
          </p:cNvPr>
          <p:cNvSpPr>
            <a:spLocks noGrp="1" noChangeArrowheads="1"/>
          </p:cNvSpPr>
          <p:nvPr>
            <p:ph type="title"/>
          </p:nvPr>
        </p:nvSpPr>
        <p:spPr>
          <a:xfrm>
            <a:off x="685800" y="152400"/>
            <a:ext cx="7772400" cy="609600"/>
          </a:xfrm>
        </p:spPr>
        <p:txBody>
          <a:bodyPr>
            <a:normAutofit fontScale="90000"/>
          </a:bodyPr>
          <a:lstStyle/>
          <a:p>
            <a:r>
              <a:rPr lang="en-US" altLang="en-US"/>
              <a:t>Which Loop to Use?</a:t>
            </a:r>
          </a:p>
        </p:txBody>
      </p:sp>
      <p:sp>
        <p:nvSpPr>
          <p:cNvPr id="2" name="Rectangle 1">
            <a:extLst>
              <a:ext uri="{FF2B5EF4-FFF2-40B4-BE49-F238E27FC236}">
                <a16:creationId xmlns:a16="http://schemas.microsoft.com/office/drawing/2014/main" id="{DD2B4FB4-20EF-3866-89B2-9890F4078FEC}"/>
              </a:ext>
            </a:extLst>
          </p:cNvPr>
          <p:cNvSpPr>
            <a:spLocks noChangeArrowheads="1"/>
          </p:cNvSpPr>
          <p:nvPr/>
        </p:nvSpPr>
        <p:spPr bwMode="auto">
          <a:xfrm>
            <a:off x="0" y="1032048"/>
            <a:ext cx="9144000" cy="5478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Concept Introduction</a:t>
            </a:r>
          </a:p>
          <a:p>
            <a:pPr lvl="0"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Loop Structures:</a:t>
            </a:r>
            <a:r>
              <a:rPr lang="en-US" altLang="en-US" sz="2500" dirty="0">
                <a:latin typeface="Calibri" panose="020F0502020204030204" pitchFamily="34" charset="0"/>
                <a:cs typeface="Calibri" panose="020F0502020204030204" pitchFamily="34" charset="0"/>
              </a:rPr>
              <a:t> Before diving into different loop structures (while, do-while, for), it's essential to understand that loops are used to execute a block of code repeatedly, based on a condition. Loops can simplify repetitive tasks, making your code more efficient and readable.</a:t>
            </a:r>
            <a:endParaRPr lang="en-US" altLang="en-US" sz="2500" b="1" dirty="0">
              <a:latin typeface="Calibri" panose="020F0502020204030204" pitchFamily="34" charset="0"/>
              <a:cs typeface="Calibri" panose="020F0502020204030204" pitchFamily="34" charset="0"/>
            </a:endParaRPr>
          </a:p>
          <a:p>
            <a:pPr lvl="0"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Practical Scenario Presentation</a:t>
            </a:r>
          </a:p>
          <a:p>
            <a:pPr lvl="0" eaLnBrk="0" fontAlgn="base" hangingPunct="0">
              <a:spcBef>
                <a:spcPct val="0"/>
              </a:spcBef>
              <a:spcAft>
                <a:spcPct val="0"/>
              </a:spcAft>
            </a:pPr>
            <a:r>
              <a:rPr lang="en-US" altLang="en-US" sz="2500" b="1" dirty="0">
                <a:latin typeface="Calibri" panose="020F0502020204030204" pitchFamily="34" charset="0"/>
                <a:cs typeface="Calibri" panose="020F0502020204030204" pitchFamily="34" charset="0"/>
              </a:rPr>
              <a:t>Scenario:</a:t>
            </a:r>
            <a:r>
              <a:rPr lang="en-US" altLang="en-US" sz="2500" dirty="0">
                <a:latin typeface="Calibri" panose="020F0502020204030204" pitchFamily="34" charset="0"/>
                <a:cs typeface="Calibri" panose="020F0502020204030204" pitchFamily="34" charset="0"/>
              </a:rPr>
              <a:t> Imagine you are working on a project at </a:t>
            </a:r>
            <a:r>
              <a:rPr lang="en-US" altLang="en-US" sz="2500" b="1" dirty="0">
                <a:latin typeface="Calibri" panose="020F0502020204030204" pitchFamily="34" charset="0"/>
                <a:cs typeface="Calibri" panose="020F0502020204030204" pitchFamily="34" charset="0"/>
              </a:rPr>
              <a:t>Canva</a:t>
            </a:r>
            <a:r>
              <a:rPr lang="en-US" altLang="en-US" sz="2500" dirty="0">
                <a:latin typeface="Calibri" panose="020F0502020204030204" pitchFamily="34" charset="0"/>
                <a:cs typeface="Calibri" panose="020F0502020204030204" pitchFamily="34" charset="0"/>
              </a:rPr>
              <a:t> in Melbourne, where you need to create a feature that generates a report for active users. You can use a for loop to iterate through the list of users and only include those with an "active" status in the report. However, if your list might dynamically change or grow, you might prefer a while loop to handle the iteration, giving you more control over the loop's termination.</a:t>
            </a:r>
          </a:p>
        </p:txBody>
      </p:sp>
    </p:spTree>
    <p:extLst>
      <p:ext uri="{BB962C8B-B14F-4D97-AF65-F5344CB8AC3E}">
        <p14:creationId xmlns:p14="http://schemas.microsoft.com/office/powerpoint/2010/main" val="2487574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anim calcmode="lin" valueType="num">
                                      <p:cBhvr additive="base">
                                        <p:cTn id="11"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193675" y="241300"/>
            <a:ext cx="8640763" cy="460375"/>
          </a:xfrm>
        </p:spPr>
        <p:txBody>
          <a:bodyPr>
            <a:normAutofit fontScale="90000"/>
          </a:bodyPr>
          <a:lstStyle/>
          <a:p>
            <a:r>
              <a:rPr lang="en-US" altLang="en-US" sz="3600"/>
              <a:t>Problem: Chinese Zodiac</a:t>
            </a:r>
            <a:r>
              <a:rPr lang="en-US" altLang="en-US"/>
              <a:t> </a:t>
            </a:r>
          </a:p>
        </p:txBody>
      </p:sp>
      <p:sp>
        <p:nvSpPr>
          <p:cNvPr id="4" name="TextBox 3">
            <a:extLst>
              <a:ext uri="{FF2B5EF4-FFF2-40B4-BE49-F238E27FC236}">
                <a16:creationId xmlns:a16="http://schemas.microsoft.com/office/drawing/2014/main" id="{051467BA-552C-355C-EAA6-C51BCBCEFED1}"/>
              </a:ext>
            </a:extLst>
          </p:cNvPr>
          <p:cNvSpPr txBox="1"/>
          <p:nvPr/>
        </p:nvSpPr>
        <p:spPr>
          <a:xfrm>
            <a:off x="0" y="1033851"/>
            <a:ext cx="9144000" cy="5035353"/>
          </a:xfrm>
          <a:prstGeom prst="rect">
            <a:avLst/>
          </a:prstGeom>
          <a:noFill/>
        </p:spPr>
        <p:txBody>
          <a:bodyPr wrap="square">
            <a:spAutoFit/>
          </a:bodyPr>
          <a:lstStyle/>
          <a:p>
            <a:pPr>
              <a:lnSpc>
                <a:spcPct val="150000"/>
              </a:lnSpc>
            </a:pPr>
            <a:r>
              <a:rPr lang="en-US" b="1" dirty="0">
                <a:latin typeface="Calibri" panose="020F0502020204030204" pitchFamily="34" charset="0"/>
                <a:cs typeface="Calibri" panose="020F0502020204030204" pitchFamily="34" charset="0"/>
              </a:rPr>
              <a:t>Introduction to the Chinese Zodiac and Modular Arithmetic</a:t>
            </a:r>
          </a:p>
          <a:p>
            <a:pPr>
              <a:lnSpc>
                <a:spcPct val="150000"/>
              </a:lnSpc>
            </a:pPr>
            <a:r>
              <a:rPr lang="en-US" dirty="0">
                <a:latin typeface="Calibri" panose="020F0502020204030204" pitchFamily="34" charset="0"/>
                <a:cs typeface="Calibri" panose="020F0502020204030204" pitchFamily="34" charset="0"/>
              </a:rPr>
              <a:t>Before diving into this problem, let's briefly explore the concept of the Chinese Zodiac and how modular arithmetic is used in programming to solve related problems. The Chinese Zodiac is a cycle of 12 years, each associated with a specific animal. When given a year, you can determine the corresponding animal by calculating the remainder when the year is divided by 12. This remainder, known as the modulus, is a key concept in modular arithmetic.</a:t>
            </a:r>
          </a:p>
          <a:p>
            <a:pPr>
              <a:lnSpc>
                <a:spcPct val="150000"/>
              </a:lnSpc>
            </a:pPr>
            <a:r>
              <a:rPr lang="en-US" b="1" dirty="0">
                <a:latin typeface="Calibri" panose="020F0502020204030204" pitchFamily="34" charset="0"/>
                <a:cs typeface="Calibri" panose="020F0502020204030204" pitchFamily="34" charset="0"/>
              </a:rPr>
              <a:t>Practical Scenario Presentation</a:t>
            </a:r>
          </a:p>
          <a:p>
            <a:pPr>
              <a:lnSpc>
                <a:spcPct val="150000"/>
              </a:lnSpc>
            </a:pPr>
            <a:r>
              <a:rPr lang="en-US" b="1" dirty="0">
                <a:latin typeface="Calibri" panose="020F0502020204030204" pitchFamily="34" charset="0"/>
                <a:cs typeface="Calibri" panose="020F0502020204030204" pitchFamily="34" charset="0"/>
              </a:rPr>
              <a:t>Scenario:</a:t>
            </a:r>
            <a:r>
              <a:rPr lang="en-US" dirty="0">
                <a:latin typeface="Calibri" panose="020F0502020204030204" pitchFamily="34" charset="0"/>
                <a:cs typeface="Calibri" panose="020F0502020204030204" pitchFamily="34" charset="0"/>
              </a:rPr>
              <a:t> Imagine you are working on a cultural awareness application for </a:t>
            </a:r>
            <a:r>
              <a:rPr lang="en-US" b="1" dirty="0">
                <a:latin typeface="Calibri" panose="020F0502020204030204" pitchFamily="34" charset="0"/>
                <a:cs typeface="Calibri" panose="020F0502020204030204" pitchFamily="34" charset="0"/>
              </a:rPr>
              <a:t>Tourism Australia</a:t>
            </a:r>
            <a:r>
              <a:rPr lang="en-US" dirty="0">
                <a:latin typeface="Calibri" panose="020F0502020204030204" pitchFamily="34" charset="0"/>
                <a:cs typeface="Calibri" panose="020F0502020204030204" pitchFamily="34" charset="0"/>
              </a:rPr>
              <a:t>. The app is designed to help tourists learn about the Chinese Zodiac. You need to write a program that allows users to input any year, and the app will display the corresponding animal from the Chinese Zodiac. This feature could be particularly popular in Sydney, where events like the Chinese New Year are celebrated with enthusiasm.</a:t>
            </a:r>
          </a:p>
        </p:txBody>
      </p:sp>
    </p:spTree>
    <p:extLst>
      <p:ext uri="{BB962C8B-B14F-4D97-AF65-F5344CB8AC3E}">
        <p14:creationId xmlns:p14="http://schemas.microsoft.com/office/powerpoint/2010/main" val="188356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1000"/>
                                        <p:tgtEl>
                                          <p:spTgt spid="4">
                                            <p:txEl>
                                              <p:pRg st="2" end="2"/>
                                            </p:txEl>
                                          </p:spTgt>
                                        </p:tgtEl>
                                      </p:cBhvr>
                                    </p:animEffect>
                                    <p:anim calcmode="lin" valueType="num">
                                      <p:cBhvr>
                                        <p:cTn id="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1000"/>
                                        <p:tgtEl>
                                          <p:spTgt spid="4">
                                            <p:txEl>
                                              <p:pRg st="3" end="3"/>
                                            </p:txEl>
                                          </p:spTgt>
                                        </p:tgtEl>
                                      </p:cBhvr>
                                    </p:animEffect>
                                    <p:anim calcmode="lin" valueType="num">
                                      <p:cBhvr>
                                        <p:cTn id="1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193675" y="241300"/>
            <a:ext cx="8640763" cy="460375"/>
          </a:xfrm>
        </p:spPr>
        <p:txBody>
          <a:bodyPr>
            <a:normAutofit fontScale="90000"/>
          </a:bodyPr>
          <a:lstStyle/>
          <a:p>
            <a:r>
              <a:rPr lang="en-US" altLang="en-US" sz="3600"/>
              <a:t>Problem: Chinese Zodiac</a:t>
            </a:r>
            <a:r>
              <a:rPr lang="en-US" altLang="en-US"/>
              <a:t> </a:t>
            </a:r>
          </a:p>
        </p:txBody>
      </p:sp>
      <p:pic>
        <p:nvPicPr>
          <p:cNvPr id="3" name="Picture 2">
            <a:extLst>
              <a:ext uri="{FF2B5EF4-FFF2-40B4-BE49-F238E27FC236}">
                <a16:creationId xmlns:a16="http://schemas.microsoft.com/office/drawing/2014/main" id="{1AD84D51-0074-0F6A-0009-00640AF1736B}"/>
              </a:ext>
            </a:extLst>
          </p:cNvPr>
          <p:cNvPicPr>
            <a:picLocks noChangeAspect="1"/>
          </p:cNvPicPr>
          <p:nvPr/>
        </p:nvPicPr>
        <p:blipFill rotWithShape="1">
          <a:blip r:embed="rId3"/>
          <a:srcRect b="27013"/>
          <a:stretch/>
        </p:blipFill>
        <p:spPr>
          <a:xfrm>
            <a:off x="0" y="1551960"/>
            <a:ext cx="9144000" cy="3754079"/>
          </a:xfrm>
          <a:prstGeom prst="rect">
            <a:avLst/>
          </a:prstGeom>
        </p:spPr>
      </p:pic>
    </p:spTree>
    <p:extLst>
      <p:ext uri="{BB962C8B-B14F-4D97-AF65-F5344CB8AC3E}">
        <p14:creationId xmlns:p14="http://schemas.microsoft.com/office/powerpoint/2010/main" val="1997351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193675" y="241300"/>
            <a:ext cx="8640763" cy="460375"/>
          </a:xfrm>
        </p:spPr>
        <p:txBody>
          <a:bodyPr>
            <a:normAutofit fontScale="90000"/>
          </a:bodyPr>
          <a:lstStyle/>
          <a:p>
            <a:r>
              <a:rPr lang="en-US" altLang="en-US" sz="3600"/>
              <a:t>Problem: Chinese Zodiac</a:t>
            </a:r>
            <a:r>
              <a:rPr lang="en-US" altLang="en-US"/>
              <a:t> </a:t>
            </a:r>
          </a:p>
        </p:txBody>
      </p:sp>
      <p:sp>
        <p:nvSpPr>
          <p:cNvPr id="4" name="TextBox 3">
            <a:extLst>
              <a:ext uri="{FF2B5EF4-FFF2-40B4-BE49-F238E27FC236}">
                <a16:creationId xmlns:a16="http://schemas.microsoft.com/office/drawing/2014/main" id="{62397C0F-690A-432B-86C5-68C7109101DF}"/>
              </a:ext>
            </a:extLst>
          </p:cNvPr>
          <p:cNvSpPr txBox="1"/>
          <p:nvPr/>
        </p:nvSpPr>
        <p:spPr>
          <a:xfrm>
            <a:off x="0" y="929934"/>
            <a:ext cx="9086056" cy="5355312"/>
          </a:xfrm>
          <a:prstGeom prst="rect">
            <a:avLst/>
          </a:prstGeom>
          <a:solidFill>
            <a:schemeClr val="bg1"/>
          </a:solidFill>
          <a:ln>
            <a:solidFill>
              <a:srgbClr val="FF0000"/>
            </a:solidFill>
          </a:ln>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determineChineseZodiacSignbyYear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DetermineChineseZodiacSignbyYear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try</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 year:"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zodiacIndex</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12;</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String[] </a:t>
            </a:r>
            <a:r>
              <a:rPr lang="en-US" sz="1800" dirty="0">
                <a:solidFill>
                  <a:srgbClr val="6A3E3E"/>
                </a:solidFill>
                <a:effectLst/>
                <a:highlight>
                  <a:srgbClr val="FFFFFF"/>
                </a:highlight>
                <a:latin typeface="Consolas" panose="020B0609020204030204" pitchFamily="49" charset="0"/>
              </a:rPr>
              <a:t>zodiacs</a:t>
            </a:r>
            <a:r>
              <a:rPr lang="en-US" sz="1800" dirty="0">
                <a:solidFill>
                  <a:srgbClr val="000000"/>
                </a:solidFill>
                <a:effectLst/>
                <a:highlight>
                  <a:srgbClr val="FFFFFF"/>
                </a:highlight>
                <a:latin typeface="Consolas" panose="020B0609020204030204" pitchFamily="49" charset="0"/>
              </a:rPr>
              <a:t> =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"Monkey"</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"Rooster"</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"Dog"</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"Pig"</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"Rat"</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"Ox"</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"Tiger"</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"Rabbit"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"Dragon"</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"Snake"</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"Horse"</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"Sheep"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year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is the year of the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zodiacs</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zodiacIndex</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14663833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pic>
        <p:nvPicPr>
          <p:cNvPr id="3" name="Picture 2">
            <a:extLst>
              <a:ext uri="{FF2B5EF4-FFF2-40B4-BE49-F238E27FC236}">
                <a16:creationId xmlns:a16="http://schemas.microsoft.com/office/drawing/2014/main" id="{C3E20AB5-D0E4-04CA-EFC6-EC46AF00CDF6}"/>
              </a:ext>
            </a:extLst>
          </p:cNvPr>
          <p:cNvPicPr>
            <a:picLocks noChangeAspect="1"/>
          </p:cNvPicPr>
          <p:nvPr/>
        </p:nvPicPr>
        <p:blipFill rotWithShape="1">
          <a:blip r:embed="rId3"/>
          <a:srcRect b="6314"/>
          <a:stretch/>
        </p:blipFill>
        <p:spPr>
          <a:xfrm>
            <a:off x="144966" y="460375"/>
            <a:ext cx="8854068" cy="4273967"/>
          </a:xfrm>
          <a:prstGeom prst="rect">
            <a:avLst/>
          </a:prstGeom>
        </p:spPr>
      </p:pic>
      <p:sp>
        <p:nvSpPr>
          <p:cNvPr id="5" name="Rectangle 1">
            <a:extLst>
              <a:ext uri="{FF2B5EF4-FFF2-40B4-BE49-F238E27FC236}">
                <a16:creationId xmlns:a16="http://schemas.microsoft.com/office/drawing/2014/main" id="{C8DAB1B6-6FCA-1029-EA13-575C5084D799}"/>
              </a:ext>
            </a:extLst>
          </p:cNvPr>
          <p:cNvSpPr>
            <a:spLocks noChangeArrowheads="1"/>
          </p:cNvSpPr>
          <p:nvPr/>
        </p:nvSpPr>
        <p:spPr bwMode="auto">
          <a:xfrm>
            <a:off x="0" y="4734342"/>
            <a:ext cx="9144000" cy="212365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Java program calculates the Chinese Zodiac sign for a given year. It prompts the user to enter a year, then uses the modulo operation (year % 12) to determine the corresponding zodiac sign from an array of zodiac names. The result is printed, informing the user of the zodiac sign associated with the entered year. The Scanner object used for input is automatically closed using the try-with-resources statement. </a:t>
            </a:r>
          </a:p>
        </p:txBody>
      </p:sp>
    </p:spTree>
    <p:extLst>
      <p:ext uri="{BB962C8B-B14F-4D97-AF65-F5344CB8AC3E}">
        <p14:creationId xmlns:p14="http://schemas.microsoft.com/office/powerpoint/2010/main" val="19814915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pic>
        <p:nvPicPr>
          <p:cNvPr id="4" name="Picture 3">
            <a:extLst>
              <a:ext uri="{FF2B5EF4-FFF2-40B4-BE49-F238E27FC236}">
                <a16:creationId xmlns:a16="http://schemas.microsoft.com/office/drawing/2014/main" id="{1663D38E-2F17-2EF9-192E-0FCAFC394801}"/>
              </a:ext>
            </a:extLst>
          </p:cNvPr>
          <p:cNvPicPr>
            <a:picLocks noChangeAspect="1"/>
          </p:cNvPicPr>
          <p:nvPr/>
        </p:nvPicPr>
        <p:blipFill rotWithShape="1">
          <a:blip r:embed="rId3"/>
          <a:srcRect t="9783" b="52276"/>
          <a:stretch/>
        </p:blipFill>
        <p:spPr>
          <a:xfrm>
            <a:off x="0" y="2453268"/>
            <a:ext cx="9144000" cy="1951464"/>
          </a:xfrm>
          <a:prstGeom prst="rect">
            <a:avLst/>
          </a:prstGeom>
        </p:spPr>
      </p:pic>
    </p:spTree>
    <p:extLst>
      <p:ext uri="{BB962C8B-B14F-4D97-AF65-F5344CB8AC3E}">
        <p14:creationId xmlns:p14="http://schemas.microsoft.com/office/powerpoint/2010/main" val="22303485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sp>
        <p:nvSpPr>
          <p:cNvPr id="5" name="Rectangle 1">
            <a:extLst>
              <a:ext uri="{FF2B5EF4-FFF2-40B4-BE49-F238E27FC236}">
                <a16:creationId xmlns:a16="http://schemas.microsoft.com/office/drawing/2014/main" id="{C8DAB1B6-6FCA-1029-EA13-575C5084D799}"/>
              </a:ext>
            </a:extLst>
          </p:cNvPr>
          <p:cNvSpPr>
            <a:spLocks noChangeArrowheads="1"/>
          </p:cNvSpPr>
          <p:nvPr/>
        </p:nvSpPr>
        <p:spPr bwMode="auto">
          <a:xfrm>
            <a:off x="0" y="1015503"/>
            <a:ext cx="9144000" cy="5842497"/>
          </a:xfrm>
          <a:prstGeom prst="rect">
            <a:avLst/>
          </a:prstGeom>
          <a:solidFill>
            <a:schemeClr val="bg1"/>
          </a:solidFill>
          <a:ln w="2857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Class Discussion Question</a:t>
            </a:r>
          </a:p>
          <a:p>
            <a:pPr>
              <a:lnSpc>
                <a:spcPct val="150000"/>
              </a:lnSpc>
            </a:pPr>
            <a:r>
              <a:rPr lang="en-US" sz="2800" dirty="0">
                <a:latin typeface="Calibri" panose="020F0502020204030204" pitchFamily="34" charset="0"/>
                <a:cs typeface="Calibri" panose="020F0502020204030204" pitchFamily="34" charset="0"/>
              </a:rPr>
              <a:t>What would happen if a user enters a negative year, and how would you modify the program to handle such cases?</a:t>
            </a:r>
          </a:p>
          <a:p>
            <a:pPr>
              <a:lnSpc>
                <a:spcPct val="150000"/>
              </a:lnSpc>
            </a:pPr>
            <a:r>
              <a:rPr lang="en-US" sz="2800" b="1" dirty="0">
                <a:latin typeface="Calibri" panose="020F0502020204030204" pitchFamily="34" charset="0"/>
                <a:cs typeface="Calibri" panose="020F0502020204030204" pitchFamily="34" charset="0"/>
              </a:rPr>
              <a:t>Responses:</a:t>
            </a:r>
            <a:endParaRPr lang="en-US" sz="2800" dirty="0">
              <a:latin typeface="Calibri" panose="020F0502020204030204" pitchFamily="34" charset="0"/>
              <a:cs typeface="Calibri" panose="020F0502020204030204" pitchFamily="34" charset="0"/>
            </a:endParaRP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The program would still calculate a valid modulus because the % operator works with negative numbers in Java. However, the output might not make sense in the context of the Chinese Zodiac because the traditional zodiac signs are based on positive year values.</a:t>
            </a:r>
            <a:endParaRPr lang="fa-IR"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33956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1000"/>
                                        <p:tgtEl>
                                          <p:spTgt spid="5">
                                            <p:txEl>
                                              <p:pRg st="3" end="3"/>
                                            </p:txEl>
                                          </p:spTgt>
                                        </p:tgtEl>
                                      </p:cBhvr>
                                    </p:animEffect>
                                    <p:anim calcmode="lin" valueType="num">
                                      <p:cBhvr>
                                        <p:cTn id="1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sp>
        <p:nvSpPr>
          <p:cNvPr id="5" name="Rectangle 1">
            <a:extLst>
              <a:ext uri="{FF2B5EF4-FFF2-40B4-BE49-F238E27FC236}">
                <a16:creationId xmlns:a16="http://schemas.microsoft.com/office/drawing/2014/main" id="{C8DAB1B6-6FCA-1029-EA13-575C5084D799}"/>
              </a:ext>
            </a:extLst>
          </p:cNvPr>
          <p:cNvSpPr>
            <a:spLocks noChangeArrowheads="1"/>
          </p:cNvSpPr>
          <p:nvPr/>
        </p:nvSpPr>
        <p:spPr bwMode="auto">
          <a:xfrm>
            <a:off x="0" y="1338669"/>
            <a:ext cx="9144000" cy="5196166"/>
          </a:xfrm>
          <a:prstGeom prst="rect">
            <a:avLst/>
          </a:prstGeom>
          <a:solidFill>
            <a:schemeClr val="bg1"/>
          </a:solidFill>
          <a:ln w="28575">
            <a:solidFill>
              <a:srgbClr val="FF0000"/>
            </a:solid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Class Discussion Question</a:t>
            </a:r>
          </a:p>
          <a:p>
            <a:pPr>
              <a:lnSpc>
                <a:spcPct val="150000"/>
              </a:lnSpc>
            </a:pPr>
            <a:r>
              <a:rPr lang="en-US" sz="2800" dirty="0">
                <a:latin typeface="Calibri" panose="020F0502020204030204" pitchFamily="34" charset="0"/>
                <a:cs typeface="Calibri" panose="020F0502020204030204" pitchFamily="34" charset="0"/>
              </a:rPr>
              <a:t>What would happen if a user enters a negative year, and how would you modify the program to handle such cases?</a:t>
            </a:r>
          </a:p>
          <a:p>
            <a:pPr>
              <a:lnSpc>
                <a:spcPct val="150000"/>
              </a:lnSpc>
            </a:pPr>
            <a:r>
              <a:rPr lang="en-US" sz="2800" b="1" dirty="0">
                <a:latin typeface="Calibri" panose="020F0502020204030204" pitchFamily="34" charset="0"/>
                <a:cs typeface="Calibri" panose="020F0502020204030204" pitchFamily="34" charset="0"/>
              </a:rPr>
              <a:t>Responses:</a:t>
            </a:r>
            <a:endParaRPr lang="en-US" sz="2800" dirty="0">
              <a:latin typeface="Calibri" panose="020F0502020204030204" pitchFamily="34" charset="0"/>
              <a:cs typeface="Calibri" panose="020F0502020204030204" pitchFamily="34" charset="0"/>
            </a:endParaRP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To handle negative years, I might consider adjusting the year value before calculating the modulus. One approach is to ensure that the year is positive by adding a multiple of 12 until the year is non-negative.</a:t>
            </a:r>
          </a:p>
        </p:txBody>
      </p:sp>
    </p:spTree>
    <p:extLst>
      <p:ext uri="{BB962C8B-B14F-4D97-AF65-F5344CB8AC3E}">
        <p14:creationId xmlns:p14="http://schemas.microsoft.com/office/powerpoint/2010/main" val="3997774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barn(inVertical)">
                                      <p:cBhvr>
                                        <p:cTn id="1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pic>
        <p:nvPicPr>
          <p:cNvPr id="3" name="Picture 2">
            <a:extLst>
              <a:ext uri="{FF2B5EF4-FFF2-40B4-BE49-F238E27FC236}">
                <a16:creationId xmlns:a16="http://schemas.microsoft.com/office/drawing/2014/main" id="{1404F042-234A-FAE8-3711-B70F7171E636}"/>
              </a:ext>
            </a:extLst>
          </p:cNvPr>
          <p:cNvPicPr>
            <a:picLocks noChangeAspect="1"/>
          </p:cNvPicPr>
          <p:nvPr/>
        </p:nvPicPr>
        <p:blipFill rotWithShape="1">
          <a:blip r:embed="rId3"/>
          <a:srcRect b="5447"/>
          <a:stretch/>
        </p:blipFill>
        <p:spPr>
          <a:xfrm>
            <a:off x="0" y="1091426"/>
            <a:ext cx="9144000" cy="4863326"/>
          </a:xfrm>
          <a:prstGeom prst="rect">
            <a:avLst/>
          </a:prstGeom>
        </p:spPr>
      </p:pic>
      <p:sp>
        <p:nvSpPr>
          <p:cNvPr id="4" name="Rectangle: Rounded Corners 3">
            <a:extLst>
              <a:ext uri="{FF2B5EF4-FFF2-40B4-BE49-F238E27FC236}">
                <a16:creationId xmlns:a16="http://schemas.microsoft.com/office/drawing/2014/main" id="{FE18C110-409A-8C42-5E46-FCE975043CF5}"/>
              </a:ext>
            </a:extLst>
          </p:cNvPr>
          <p:cNvSpPr/>
          <p:nvPr/>
        </p:nvSpPr>
        <p:spPr>
          <a:xfrm>
            <a:off x="3267307" y="2308302"/>
            <a:ext cx="1148576" cy="100361"/>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768496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sp>
        <p:nvSpPr>
          <p:cNvPr id="4" name="Rectangle: Rounded Corners 3">
            <a:extLst>
              <a:ext uri="{FF2B5EF4-FFF2-40B4-BE49-F238E27FC236}">
                <a16:creationId xmlns:a16="http://schemas.microsoft.com/office/drawing/2014/main" id="{FE18C110-409A-8C42-5E46-FCE975043CF5}"/>
              </a:ext>
            </a:extLst>
          </p:cNvPr>
          <p:cNvSpPr/>
          <p:nvPr/>
        </p:nvSpPr>
        <p:spPr>
          <a:xfrm>
            <a:off x="3267307" y="2308302"/>
            <a:ext cx="1148576" cy="100361"/>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a:extLst>
              <a:ext uri="{FF2B5EF4-FFF2-40B4-BE49-F238E27FC236}">
                <a16:creationId xmlns:a16="http://schemas.microsoft.com/office/drawing/2014/main" id="{7E575A9D-A013-CCC5-24C2-4D18087492FB}"/>
              </a:ext>
            </a:extLst>
          </p:cNvPr>
          <p:cNvPicPr>
            <a:picLocks noChangeAspect="1"/>
          </p:cNvPicPr>
          <p:nvPr/>
        </p:nvPicPr>
        <p:blipFill rotWithShape="1">
          <a:blip r:embed="rId3"/>
          <a:srcRect b="18889"/>
          <a:stretch/>
        </p:blipFill>
        <p:spPr>
          <a:xfrm>
            <a:off x="0" y="1343025"/>
            <a:ext cx="9144000" cy="4171950"/>
          </a:xfrm>
          <a:prstGeom prst="rect">
            <a:avLst/>
          </a:prstGeom>
        </p:spPr>
      </p:pic>
      <p:sp>
        <p:nvSpPr>
          <p:cNvPr id="6" name="Rectangle: Rounded Corners 5">
            <a:extLst>
              <a:ext uri="{FF2B5EF4-FFF2-40B4-BE49-F238E27FC236}">
                <a16:creationId xmlns:a16="http://schemas.microsoft.com/office/drawing/2014/main" id="{7F3548B1-E1E8-5394-B795-81C7080C9A66}"/>
              </a:ext>
            </a:extLst>
          </p:cNvPr>
          <p:cNvSpPr/>
          <p:nvPr/>
        </p:nvSpPr>
        <p:spPr>
          <a:xfrm>
            <a:off x="2732049" y="1315844"/>
            <a:ext cx="3557239" cy="3769112"/>
          </a:xfrm>
          <a:prstGeom prst="roundRect">
            <a:avLst/>
          </a:prstGeom>
          <a:noFill/>
          <a:ln w="28575">
            <a:solidFill>
              <a:srgbClr val="F212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886210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sp>
        <p:nvSpPr>
          <p:cNvPr id="3" name="TextBox 2">
            <a:extLst>
              <a:ext uri="{FF2B5EF4-FFF2-40B4-BE49-F238E27FC236}">
                <a16:creationId xmlns:a16="http://schemas.microsoft.com/office/drawing/2014/main" id="{F86B5894-0AB3-CAA9-EDB4-847E06453B00}"/>
              </a:ext>
            </a:extLst>
          </p:cNvPr>
          <p:cNvSpPr txBox="1"/>
          <p:nvPr/>
        </p:nvSpPr>
        <p:spPr>
          <a:xfrm>
            <a:off x="0" y="671691"/>
            <a:ext cx="9144000" cy="6186309"/>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handlingNegativeandPositiveYearstoDetermineChineseZodiacSign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HandlingNegativeandPositiveYearstoDetermineChineseZodiacSign</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try</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 year:"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Adjust the year to ensure it is non-negative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&lt; 0) {</a:t>
            </a:r>
          </a:p>
          <a:p>
            <a:pPr marL="0" marR="0">
              <a:spcBef>
                <a:spcPts val="0"/>
              </a:spcBef>
              <a:spcAft>
                <a:spcPts val="0"/>
              </a:spcAft>
            </a:pP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12;</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zodiacIndex</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12;</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String[] </a:t>
            </a:r>
            <a:r>
              <a:rPr lang="en-US" sz="1800" dirty="0">
                <a:solidFill>
                  <a:srgbClr val="6A3E3E"/>
                </a:solidFill>
                <a:effectLst/>
                <a:highlight>
                  <a:srgbClr val="FFFFFF"/>
                </a:highlight>
                <a:latin typeface="Consolas" panose="020B0609020204030204" pitchFamily="49" charset="0"/>
              </a:rPr>
              <a:t>zodiacs</a:t>
            </a:r>
            <a:r>
              <a:rPr lang="en-US" sz="1800" dirty="0">
                <a:solidFill>
                  <a:srgbClr val="000000"/>
                </a:solidFill>
                <a:effectLst/>
                <a:highlight>
                  <a:srgbClr val="FFFFFF"/>
                </a:highlight>
                <a:latin typeface="Consolas" panose="020B0609020204030204" pitchFamily="49" charset="0"/>
              </a:rPr>
              <a:t> =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"Monkey"</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"Rooster"</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"Dog"</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"Pig"</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"Rat"</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"Ox"</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"Tiger"</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"Rabbit"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"Dragon"</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"Snake"</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"Horse"</a:t>
            </a:r>
            <a:r>
              <a:rPr lang="en-US" sz="1800" dirty="0">
                <a:solidFill>
                  <a:srgbClr val="000000"/>
                </a:solidFill>
                <a:effectLst/>
                <a:highlight>
                  <a:srgbClr val="FFFFFF"/>
                </a:highlight>
                <a:latin typeface="Consolas" panose="020B0609020204030204" pitchFamily="49" charset="0"/>
              </a:rPr>
              <a:t>, </a:t>
            </a:r>
            <a:r>
              <a:rPr lang="en-US" sz="1800" dirty="0">
                <a:solidFill>
                  <a:srgbClr val="2A00FF"/>
                </a:solidFill>
                <a:effectLst/>
                <a:highlight>
                  <a:srgbClr val="FFFFFF"/>
                </a:highlight>
                <a:latin typeface="Consolas" panose="020B0609020204030204" pitchFamily="49" charset="0"/>
              </a:rPr>
              <a:t>"Sheep"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"The year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year</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is the year of the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zodiacs</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zodiacIndex</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8" name="TextBox 7">
            <a:extLst>
              <a:ext uri="{FF2B5EF4-FFF2-40B4-BE49-F238E27FC236}">
                <a16:creationId xmlns:a16="http://schemas.microsoft.com/office/drawing/2014/main" id="{A71DFAAC-E7B6-0A3E-DB78-10237E3DD7A8}"/>
              </a:ext>
            </a:extLst>
          </p:cNvPr>
          <p:cNvSpPr txBox="1"/>
          <p:nvPr/>
        </p:nvSpPr>
        <p:spPr>
          <a:xfrm>
            <a:off x="6076335" y="2195184"/>
            <a:ext cx="3067665" cy="3139321"/>
          </a:xfrm>
          <a:prstGeom prst="rect">
            <a:avLst/>
          </a:prstGeom>
          <a:noFill/>
          <a:ln w="28575">
            <a:solidFill>
              <a:schemeClr val="accent1"/>
            </a:solidFill>
          </a:ln>
        </p:spPr>
        <p:txBody>
          <a:bodyPr wrap="square">
            <a:spAutoFit/>
          </a:bodyPr>
          <a:lstStyle/>
          <a:p>
            <a:r>
              <a:rPr lang="en-AU" b="1" dirty="0"/>
              <a:t>Handling Negative Years: </a:t>
            </a:r>
            <a:r>
              <a:rPr lang="en-AU" dirty="0"/>
              <a:t>The modification adds a while loop that adjusts negative years by adding 12 repeatedly until the year becomes non-negative. This ensures that the modulus calculation works as intended for the Chinese Zodiac, which typically uses positive year numbers.</a:t>
            </a:r>
          </a:p>
        </p:txBody>
      </p:sp>
    </p:spTree>
    <p:extLst>
      <p:ext uri="{BB962C8B-B14F-4D97-AF65-F5344CB8AC3E}">
        <p14:creationId xmlns:p14="http://schemas.microsoft.com/office/powerpoint/2010/main" val="101721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Slide Number Placeholder 4">
            <a:extLst>
              <a:ext uri="{FF2B5EF4-FFF2-40B4-BE49-F238E27FC236}">
                <a16:creationId xmlns:a16="http://schemas.microsoft.com/office/drawing/2014/main" id="{9ABFFDF8-0680-FC45-87AC-8D4E7970C1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8F434FF-0E5C-BB43-BBE9-1F6AB2079796}" type="slidenum">
              <a:rPr lang="en-US" altLang="en-US" sz="1400" smtClean="0"/>
              <a:pPr>
                <a:spcBef>
                  <a:spcPct val="0"/>
                </a:spcBef>
                <a:buClrTx/>
                <a:buSzTx/>
                <a:buFontTx/>
                <a:buNone/>
              </a:pPr>
              <a:t>4</a:t>
            </a:fld>
            <a:endParaRPr lang="en-US" altLang="en-US" sz="1400"/>
          </a:p>
        </p:txBody>
      </p:sp>
      <p:sp>
        <p:nvSpPr>
          <p:cNvPr id="149506" name="Rectangle 2">
            <a:extLst>
              <a:ext uri="{FF2B5EF4-FFF2-40B4-BE49-F238E27FC236}">
                <a16:creationId xmlns:a16="http://schemas.microsoft.com/office/drawing/2014/main" id="{D889AFDE-B726-A341-9EA9-5941C8BCBA7A}"/>
              </a:ext>
            </a:extLst>
          </p:cNvPr>
          <p:cNvSpPr>
            <a:spLocks noGrp="1" noChangeArrowheads="1"/>
          </p:cNvSpPr>
          <p:nvPr>
            <p:ph type="title"/>
          </p:nvPr>
        </p:nvSpPr>
        <p:spPr>
          <a:xfrm>
            <a:off x="685800" y="152400"/>
            <a:ext cx="7772400" cy="609600"/>
          </a:xfrm>
        </p:spPr>
        <p:txBody>
          <a:bodyPr>
            <a:normAutofit fontScale="90000"/>
          </a:bodyPr>
          <a:lstStyle/>
          <a:p>
            <a:r>
              <a:rPr lang="en-US" altLang="en-US"/>
              <a:t>Which Loop to Use?</a:t>
            </a:r>
          </a:p>
        </p:txBody>
      </p:sp>
      <p:sp>
        <p:nvSpPr>
          <p:cNvPr id="2" name="Rectangle 1">
            <a:extLst>
              <a:ext uri="{FF2B5EF4-FFF2-40B4-BE49-F238E27FC236}">
                <a16:creationId xmlns:a16="http://schemas.microsoft.com/office/drawing/2014/main" id="{DD2B4FB4-20EF-3866-89B2-9890F4078FEC}"/>
              </a:ext>
            </a:extLst>
          </p:cNvPr>
          <p:cNvSpPr>
            <a:spLocks noChangeArrowheads="1"/>
          </p:cNvSpPr>
          <p:nvPr/>
        </p:nvSpPr>
        <p:spPr bwMode="auto">
          <a:xfrm>
            <a:off x="0" y="1173176"/>
            <a:ext cx="9144000"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ri" panose="020F0502020204030204" pitchFamily="34" charset="0"/>
                <a:cs typeface="Calibri" panose="020F0502020204030204" pitchFamily="34" charset="0"/>
              </a:rPr>
              <a:t>Class Discussion Question:</a:t>
            </a:r>
            <a:r>
              <a:rPr lang="en-US" altLang="en-US" sz="2800" dirty="0">
                <a:latin typeface="Calibri" panose="020F0502020204030204" pitchFamily="34" charset="0"/>
                <a:cs typeface="Calibri" panose="020F0502020204030204" pitchFamily="34" charset="0"/>
              </a:rPr>
              <a:t> How would you choose between using a for loop and a while loop when iterating through a list of users whose status can change during the iteration?</a:t>
            </a:r>
          </a:p>
          <a:p>
            <a:pPr lvl="0" eaLnBrk="0" fontAlgn="base" hangingPunct="0">
              <a:lnSpc>
                <a:spcPct val="150000"/>
              </a:lnSpc>
              <a:spcBef>
                <a:spcPct val="0"/>
              </a:spcBef>
              <a:spcAft>
                <a:spcPct val="0"/>
              </a:spcAft>
            </a:pPr>
            <a:r>
              <a:rPr lang="en-US" altLang="en-US" sz="2800" b="1" dirty="0">
                <a:latin typeface="Calibri" panose="020F0502020204030204" pitchFamily="34" charset="0"/>
                <a:cs typeface="Calibri" panose="020F0502020204030204" pitchFamily="34" charset="0"/>
              </a:rPr>
              <a:t>Responses:</a:t>
            </a:r>
            <a:endParaRPr lang="en-US" altLang="en-US" sz="2800" dirty="0">
              <a:latin typeface="Calibri" panose="020F0502020204030204" pitchFamily="34" charset="0"/>
              <a:cs typeface="Calibri" panose="020F0502020204030204" pitchFamily="34" charset="0"/>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"I would use a for loop if the list size is fixed, as it makes the loop more concise."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"I might prefer a while loop if I need to check or update the list's condition dynamically during the loop."</a:t>
            </a:r>
          </a:p>
        </p:txBody>
      </p:sp>
    </p:spTree>
    <p:extLst>
      <p:ext uri="{BB962C8B-B14F-4D97-AF65-F5344CB8AC3E}">
        <p14:creationId xmlns:p14="http://schemas.microsoft.com/office/powerpoint/2010/main" val="80754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fade">
                                      <p:cBhvr>
                                        <p:cTn id="17" dur="1000"/>
                                        <p:tgtEl>
                                          <p:spTgt spid="2">
                                            <p:txEl>
                                              <p:pRg st="3" end="3"/>
                                            </p:txEl>
                                          </p:spTgt>
                                        </p:tgtEl>
                                      </p:cBhvr>
                                    </p:animEffect>
                                    <p:anim calcmode="lin" valueType="num">
                                      <p:cBhvr>
                                        <p:cTn id="18"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0FC0A81A-8BFB-8548-9667-36FB16AAEF38}"/>
              </a:ext>
            </a:extLst>
          </p:cNvPr>
          <p:cNvSpPr>
            <a:spLocks noGrp="1" noChangeArrowheads="1"/>
          </p:cNvSpPr>
          <p:nvPr>
            <p:ph type="title"/>
          </p:nvPr>
        </p:nvSpPr>
        <p:spPr>
          <a:xfrm>
            <a:off x="0" y="0"/>
            <a:ext cx="8640763" cy="460375"/>
          </a:xfrm>
        </p:spPr>
        <p:txBody>
          <a:bodyPr>
            <a:normAutofit fontScale="90000"/>
          </a:bodyPr>
          <a:lstStyle/>
          <a:p>
            <a:r>
              <a:rPr lang="en-US" altLang="en-US" sz="3600" dirty="0"/>
              <a:t>Problem: Chinese Zodiac</a:t>
            </a:r>
            <a:r>
              <a:rPr lang="en-US" altLang="en-US" dirty="0"/>
              <a:t> </a:t>
            </a:r>
          </a:p>
        </p:txBody>
      </p:sp>
      <p:pic>
        <p:nvPicPr>
          <p:cNvPr id="4" name="Picture 3">
            <a:extLst>
              <a:ext uri="{FF2B5EF4-FFF2-40B4-BE49-F238E27FC236}">
                <a16:creationId xmlns:a16="http://schemas.microsoft.com/office/drawing/2014/main" id="{6C84E8CD-D150-6830-A918-68E271228B86}"/>
              </a:ext>
            </a:extLst>
          </p:cNvPr>
          <p:cNvPicPr>
            <a:picLocks noChangeAspect="1"/>
          </p:cNvPicPr>
          <p:nvPr/>
        </p:nvPicPr>
        <p:blipFill rotWithShape="1">
          <a:blip r:embed="rId3"/>
          <a:srcRect t="8566" b="52150"/>
          <a:stretch/>
        </p:blipFill>
        <p:spPr>
          <a:xfrm>
            <a:off x="0" y="2418735"/>
            <a:ext cx="9144000" cy="2020529"/>
          </a:xfrm>
          <a:prstGeom prst="rect">
            <a:avLst/>
          </a:prstGeom>
        </p:spPr>
      </p:pic>
    </p:spTree>
    <p:extLst>
      <p:ext uri="{BB962C8B-B14F-4D97-AF65-F5344CB8AC3E}">
        <p14:creationId xmlns:p14="http://schemas.microsoft.com/office/powerpoint/2010/main" val="2747958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41</a:t>
            </a:fld>
            <a:endParaRPr lang="en-US" altLang="en-US" sz="1400"/>
          </a:p>
        </p:txBody>
      </p:sp>
      <p:sp>
        <p:nvSpPr>
          <p:cNvPr id="151554" name="Rectangle 2">
            <a:extLst>
              <a:ext uri="{FF2B5EF4-FFF2-40B4-BE49-F238E27FC236}">
                <a16:creationId xmlns:a16="http://schemas.microsoft.com/office/drawing/2014/main" id="{E2CAFFFB-279D-F742-B2EA-DE2604CE4948}"/>
              </a:ext>
            </a:extLst>
          </p:cNvPr>
          <p:cNvSpPr>
            <a:spLocks noGrp="1" noChangeArrowheads="1"/>
          </p:cNvSpPr>
          <p:nvPr>
            <p:ph type="title"/>
          </p:nvPr>
        </p:nvSpPr>
        <p:spPr>
          <a:xfrm>
            <a:off x="228600" y="228600"/>
            <a:ext cx="8534400" cy="1143000"/>
          </a:xfrm>
        </p:spPr>
        <p:txBody>
          <a:bodyPr/>
          <a:lstStyle/>
          <a:p>
            <a:r>
              <a:rPr lang="en-US" altLang="en-US"/>
              <a:t>Nested Loops </a:t>
            </a:r>
          </a:p>
        </p:txBody>
      </p:sp>
      <p:sp>
        <p:nvSpPr>
          <p:cNvPr id="151555" name="Rectangle 3">
            <a:extLst>
              <a:ext uri="{FF2B5EF4-FFF2-40B4-BE49-F238E27FC236}">
                <a16:creationId xmlns:a16="http://schemas.microsoft.com/office/drawing/2014/main" id="{FCEB7DA3-7FCD-B345-B8ED-2D73E9F6B29D}"/>
              </a:ext>
            </a:extLst>
          </p:cNvPr>
          <p:cNvSpPr>
            <a:spLocks noGrp="1" noChangeArrowheads="1"/>
          </p:cNvSpPr>
          <p:nvPr>
            <p:ph type="body" idx="1"/>
          </p:nvPr>
        </p:nvSpPr>
        <p:spPr>
          <a:xfrm>
            <a:off x="228600" y="1600200"/>
            <a:ext cx="8686800" cy="1444625"/>
          </a:xfrm>
        </p:spPr>
        <p:txBody>
          <a:bodyPr/>
          <a:lstStyle/>
          <a:p>
            <a:pPr marL="0" indent="0">
              <a:buFont typeface="Monotype Sorts" pitchFamily="2" charset="2"/>
              <a:buNone/>
            </a:pPr>
            <a:r>
              <a:rPr lang="en-US" altLang="en-US" sz="3400" dirty="0">
                <a:cs typeface="Courier New" panose="02070309020205020404" pitchFamily="49" charset="0"/>
              </a:rPr>
              <a:t>Problem: Write a program that uses nested for loops to print a multiplication table.</a:t>
            </a:r>
          </a:p>
        </p:txBody>
      </p:sp>
      <p:sp>
        <p:nvSpPr>
          <p:cNvPr id="151556" name="Rectangle 7">
            <a:hlinkClick r:id="rId2"/>
            <a:extLst>
              <a:ext uri="{FF2B5EF4-FFF2-40B4-BE49-F238E27FC236}">
                <a16:creationId xmlns:a16="http://schemas.microsoft.com/office/drawing/2014/main" id="{84F6EDD2-18EA-1E4D-A39A-05C29500C4A9}"/>
              </a:ext>
            </a:extLst>
          </p:cNvPr>
          <p:cNvSpPr>
            <a:spLocks noChangeArrowheads="1"/>
          </p:cNvSpPr>
          <p:nvPr/>
        </p:nvSpPr>
        <p:spPr bwMode="auto">
          <a:xfrm>
            <a:off x="4149725" y="4465638"/>
            <a:ext cx="22891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MultiplicationTable</a:t>
            </a:r>
          </a:p>
        </p:txBody>
      </p:sp>
    </p:spTree>
    <p:extLst>
      <p:ext uri="{BB962C8B-B14F-4D97-AF65-F5344CB8AC3E}">
        <p14:creationId xmlns:p14="http://schemas.microsoft.com/office/powerpoint/2010/main" val="34131434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42</a:t>
            </a:fld>
            <a:endParaRPr lang="en-US" altLang="en-US" sz="1400"/>
          </a:p>
        </p:txBody>
      </p:sp>
      <p:sp>
        <p:nvSpPr>
          <p:cNvPr id="151554" name="Rectangle 2">
            <a:extLst>
              <a:ext uri="{FF2B5EF4-FFF2-40B4-BE49-F238E27FC236}">
                <a16:creationId xmlns:a16="http://schemas.microsoft.com/office/drawing/2014/main" id="{E2CAFFFB-279D-F742-B2EA-DE2604CE4948}"/>
              </a:ext>
            </a:extLst>
          </p:cNvPr>
          <p:cNvSpPr>
            <a:spLocks noGrp="1" noChangeArrowheads="1"/>
          </p:cNvSpPr>
          <p:nvPr>
            <p:ph type="title"/>
          </p:nvPr>
        </p:nvSpPr>
        <p:spPr>
          <a:xfrm>
            <a:off x="0" y="-21793"/>
            <a:ext cx="8534400" cy="496614"/>
          </a:xfrm>
        </p:spPr>
        <p:txBody>
          <a:bodyPr>
            <a:normAutofit fontScale="90000"/>
          </a:bodyPr>
          <a:lstStyle/>
          <a:p>
            <a:r>
              <a:rPr lang="en-US" altLang="en-US" dirty="0"/>
              <a:t>Nested Loops </a:t>
            </a:r>
          </a:p>
        </p:txBody>
      </p:sp>
      <p:pic>
        <p:nvPicPr>
          <p:cNvPr id="5" name="Picture 4">
            <a:extLst>
              <a:ext uri="{FF2B5EF4-FFF2-40B4-BE49-F238E27FC236}">
                <a16:creationId xmlns:a16="http://schemas.microsoft.com/office/drawing/2014/main" id="{CFB8F9F6-E8CB-0739-1628-ACA7A3507D9D}"/>
              </a:ext>
            </a:extLst>
          </p:cNvPr>
          <p:cNvPicPr>
            <a:picLocks noChangeAspect="1"/>
          </p:cNvPicPr>
          <p:nvPr/>
        </p:nvPicPr>
        <p:blipFill rotWithShape="1">
          <a:blip r:embed="rId2"/>
          <a:srcRect b="6935"/>
          <a:stretch/>
        </p:blipFill>
        <p:spPr>
          <a:xfrm>
            <a:off x="0" y="1035597"/>
            <a:ext cx="9144000" cy="4786805"/>
          </a:xfrm>
          <a:prstGeom prst="rect">
            <a:avLst/>
          </a:prstGeom>
        </p:spPr>
      </p:pic>
    </p:spTree>
    <p:extLst>
      <p:ext uri="{BB962C8B-B14F-4D97-AF65-F5344CB8AC3E}">
        <p14:creationId xmlns:p14="http://schemas.microsoft.com/office/powerpoint/2010/main" val="2169571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43</a:t>
            </a:fld>
            <a:endParaRPr lang="en-US" altLang="en-US" sz="1400"/>
          </a:p>
        </p:txBody>
      </p:sp>
      <p:sp>
        <p:nvSpPr>
          <p:cNvPr id="151554" name="Rectangle 2">
            <a:extLst>
              <a:ext uri="{FF2B5EF4-FFF2-40B4-BE49-F238E27FC236}">
                <a16:creationId xmlns:a16="http://schemas.microsoft.com/office/drawing/2014/main" id="{E2CAFFFB-279D-F742-B2EA-DE2604CE4948}"/>
              </a:ext>
            </a:extLst>
          </p:cNvPr>
          <p:cNvSpPr>
            <a:spLocks noGrp="1" noChangeArrowheads="1"/>
          </p:cNvSpPr>
          <p:nvPr>
            <p:ph type="title"/>
          </p:nvPr>
        </p:nvSpPr>
        <p:spPr>
          <a:xfrm>
            <a:off x="0" y="-21793"/>
            <a:ext cx="8534400" cy="496614"/>
          </a:xfrm>
        </p:spPr>
        <p:txBody>
          <a:bodyPr>
            <a:normAutofit fontScale="90000"/>
          </a:bodyPr>
          <a:lstStyle/>
          <a:p>
            <a:r>
              <a:rPr lang="en-US" altLang="en-US" dirty="0"/>
              <a:t>Nested Loops </a:t>
            </a:r>
          </a:p>
        </p:txBody>
      </p:sp>
      <p:pic>
        <p:nvPicPr>
          <p:cNvPr id="3" name="Picture 2">
            <a:extLst>
              <a:ext uri="{FF2B5EF4-FFF2-40B4-BE49-F238E27FC236}">
                <a16:creationId xmlns:a16="http://schemas.microsoft.com/office/drawing/2014/main" id="{C25ED88B-5543-DA53-2416-C8562D66FA16}"/>
              </a:ext>
            </a:extLst>
          </p:cNvPr>
          <p:cNvPicPr>
            <a:picLocks noChangeAspect="1"/>
          </p:cNvPicPr>
          <p:nvPr/>
        </p:nvPicPr>
        <p:blipFill rotWithShape="1">
          <a:blip r:embed="rId2"/>
          <a:srcRect b="6117"/>
          <a:stretch/>
        </p:blipFill>
        <p:spPr>
          <a:xfrm>
            <a:off x="0" y="857250"/>
            <a:ext cx="9144000" cy="4828847"/>
          </a:xfrm>
          <a:prstGeom prst="rect">
            <a:avLst/>
          </a:prstGeom>
        </p:spPr>
      </p:pic>
    </p:spTree>
    <p:extLst>
      <p:ext uri="{BB962C8B-B14F-4D97-AF65-F5344CB8AC3E}">
        <p14:creationId xmlns:p14="http://schemas.microsoft.com/office/powerpoint/2010/main" val="7263955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44</a:t>
            </a:fld>
            <a:endParaRPr lang="en-US" altLang="en-US" sz="1400"/>
          </a:p>
        </p:txBody>
      </p:sp>
      <p:sp>
        <p:nvSpPr>
          <p:cNvPr id="151554" name="Rectangle 2">
            <a:extLst>
              <a:ext uri="{FF2B5EF4-FFF2-40B4-BE49-F238E27FC236}">
                <a16:creationId xmlns:a16="http://schemas.microsoft.com/office/drawing/2014/main" id="{E2CAFFFB-279D-F742-B2EA-DE2604CE4948}"/>
              </a:ext>
            </a:extLst>
          </p:cNvPr>
          <p:cNvSpPr>
            <a:spLocks noGrp="1" noChangeArrowheads="1"/>
          </p:cNvSpPr>
          <p:nvPr>
            <p:ph type="title"/>
          </p:nvPr>
        </p:nvSpPr>
        <p:spPr>
          <a:xfrm>
            <a:off x="0" y="-21793"/>
            <a:ext cx="8534400" cy="496614"/>
          </a:xfrm>
        </p:spPr>
        <p:txBody>
          <a:bodyPr>
            <a:normAutofit fontScale="90000"/>
          </a:bodyPr>
          <a:lstStyle/>
          <a:p>
            <a:r>
              <a:rPr lang="en-US" altLang="en-US" dirty="0"/>
              <a:t>Nested Loops </a:t>
            </a:r>
          </a:p>
        </p:txBody>
      </p:sp>
      <p:pic>
        <p:nvPicPr>
          <p:cNvPr id="4" name="Picture 3">
            <a:extLst>
              <a:ext uri="{FF2B5EF4-FFF2-40B4-BE49-F238E27FC236}">
                <a16:creationId xmlns:a16="http://schemas.microsoft.com/office/drawing/2014/main" id="{597CA3CB-8DAA-0FEC-2CA2-F66838909299}"/>
              </a:ext>
            </a:extLst>
          </p:cNvPr>
          <p:cNvPicPr>
            <a:picLocks noChangeAspect="1"/>
          </p:cNvPicPr>
          <p:nvPr/>
        </p:nvPicPr>
        <p:blipFill rotWithShape="1">
          <a:blip r:embed="rId2"/>
          <a:srcRect b="6526"/>
          <a:stretch/>
        </p:blipFill>
        <p:spPr>
          <a:xfrm>
            <a:off x="0" y="1025087"/>
            <a:ext cx="9144000" cy="4807826"/>
          </a:xfrm>
          <a:prstGeom prst="rect">
            <a:avLst/>
          </a:prstGeom>
        </p:spPr>
      </p:pic>
    </p:spTree>
    <p:extLst>
      <p:ext uri="{BB962C8B-B14F-4D97-AF65-F5344CB8AC3E}">
        <p14:creationId xmlns:p14="http://schemas.microsoft.com/office/powerpoint/2010/main" val="21697706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45</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3139321"/>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Table Heading:</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457200" marR="0" lvl="1" indent="0" algn="l" defTabSz="914400" rtl="0" eaLnBrk="0" fontAlgn="base" latinLnBrk="0" hangingPunct="0">
              <a:lnSpc>
                <a:spcPct val="100000"/>
              </a:lnSpc>
              <a:spcBef>
                <a:spcPct val="0"/>
              </a:spcBef>
              <a:spcAft>
                <a:spcPct val="0"/>
              </a:spcAft>
              <a:buClrTx/>
              <a:buSzTx/>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Multiplication Table");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the title "Multiplication Table" centered at the top of the output.</a:t>
            </a:r>
          </a:p>
        </p:txBody>
      </p:sp>
      <p:sp>
        <p:nvSpPr>
          <p:cNvPr id="8" name="Rectangle: Rounded Corners 7">
            <a:extLst>
              <a:ext uri="{FF2B5EF4-FFF2-40B4-BE49-F238E27FC236}">
                <a16:creationId xmlns:a16="http://schemas.microsoft.com/office/drawing/2014/main" id="{0983758E-65E7-BDDE-A0DB-ED5ECB05F3FE}"/>
              </a:ext>
            </a:extLst>
          </p:cNvPr>
          <p:cNvSpPr/>
          <p:nvPr/>
        </p:nvSpPr>
        <p:spPr>
          <a:xfrm>
            <a:off x="0" y="1082566"/>
            <a:ext cx="6127531"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878499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46</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3139321"/>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Column Titles:</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for loop here (for (int j = 1; j &lt;= 9;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prints the numbers 1 to 9 at the top, representing the columns of the table.</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1366896"/>
            <a:ext cx="6127531" cy="135528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383501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47</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2554545"/>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Separator Line:</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draws a horizontal line to separate the header from the body of the table.</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2751359"/>
            <a:ext cx="8765628" cy="53838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214711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48</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2862322"/>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Outer Loop (Rows):</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 (int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1;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&lt;= 9;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outer loop controls the rows of the table. Each iteration of this loop corresponds to a row in the table, with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representing the current row number.</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3252619"/>
            <a:ext cx="8765628" cy="55212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2200120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49</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2462213"/>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Row Headers:</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 |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prints the row number followed by a vertical bar (|), marking the start of each row.</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3820289"/>
            <a:ext cx="8765628" cy="27606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9218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Slide Number Placeholder 4">
            <a:extLst>
              <a:ext uri="{FF2B5EF4-FFF2-40B4-BE49-F238E27FC236}">
                <a16:creationId xmlns:a16="http://schemas.microsoft.com/office/drawing/2014/main" id="{9ABFFDF8-0680-FC45-87AC-8D4E7970C1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8F434FF-0E5C-BB43-BBE9-1F6AB2079796}" type="slidenum">
              <a:rPr lang="en-US" altLang="en-US" sz="1400" smtClean="0"/>
              <a:pPr>
                <a:spcBef>
                  <a:spcPct val="0"/>
                </a:spcBef>
                <a:buClrTx/>
                <a:buSzTx/>
                <a:buFontTx/>
                <a:buNone/>
              </a:pPr>
              <a:t>5</a:t>
            </a:fld>
            <a:endParaRPr lang="en-US" altLang="en-US" sz="1400"/>
          </a:p>
        </p:txBody>
      </p:sp>
      <p:sp>
        <p:nvSpPr>
          <p:cNvPr id="149506" name="Rectangle 2">
            <a:extLst>
              <a:ext uri="{FF2B5EF4-FFF2-40B4-BE49-F238E27FC236}">
                <a16:creationId xmlns:a16="http://schemas.microsoft.com/office/drawing/2014/main" id="{D889AFDE-B726-A341-9EA9-5941C8BCBA7A}"/>
              </a:ext>
            </a:extLst>
          </p:cNvPr>
          <p:cNvSpPr>
            <a:spLocks noGrp="1" noChangeArrowheads="1"/>
          </p:cNvSpPr>
          <p:nvPr>
            <p:ph type="title"/>
          </p:nvPr>
        </p:nvSpPr>
        <p:spPr>
          <a:xfrm>
            <a:off x="685800" y="152400"/>
            <a:ext cx="7772400" cy="609600"/>
          </a:xfrm>
        </p:spPr>
        <p:txBody>
          <a:bodyPr>
            <a:normAutofit fontScale="90000"/>
          </a:bodyPr>
          <a:lstStyle/>
          <a:p>
            <a:r>
              <a:rPr lang="en-US" altLang="en-US"/>
              <a:t>Which Loop to Use?</a:t>
            </a:r>
          </a:p>
        </p:txBody>
      </p:sp>
      <p:sp>
        <p:nvSpPr>
          <p:cNvPr id="2" name="Rectangle 1">
            <a:extLst>
              <a:ext uri="{FF2B5EF4-FFF2-40B4-BE49-F238E27FC236}">
                <a16:creationId xmlns:a16="http://schemas.microsoft.com/office/drawing/2014/main" id="{DD2B4FB4-20EF-3866-89B2-9890F4078FEC}"/>
              </a:ext>
            </a:extLst>
          </p:cNvPr>
          <p:cNvSpPr>
            <a:spLocks noChangeArrowheads="1"/>
          </p:cNvSpPr>
          <p:nvPr/>
        </p:nvSpPr>
        <p:spPr bwMode="auto">
          <a:xfrm>
            <a:off x="0" y="850011"/>
            <a:ext cx="9144000"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ri" panose="020F0502020204030204" pitchFamily="34" charset="0"/>
                <a:cs typeface="Calibri" panose="020F0502020204030204" pitchFamily="34" charset="0"/>
              </a:rPr>
              <a:t>Multiple-Choice Question</a:t>
            </a:r>
          </a:p>
          <a:p>
            <a:pPr lvl="0" eaLnBrk="0" fontAlgn="base" hangingPunct="0">
              <a:lnSpc>
                <a:spcPct val="150000"/>
              </a:lnSpc>
              <a:spcBef>
                <a:spcPct val="0"/>
              </a:spcBef>
              <a:spcAft>
                <a:spcPct val="0"/>
              </a:spcAft>
            </a:pPr>
            <a:r>
              <a:rPr lang="en-US" altLang="en-US" sz="2800" dirty="0">
                <a:latin typeface="Calibri" panose="020F0502020204030204" pitchFamily="34" charset="0"/>
                <a:cs typeface="Calibri" panose="020F0502020204030204" pitchFamily="34" charset="0"/>
              </a:rPr>
              <a:t>Which of the following is true about for loops and while loops?</a:t>
            </a:r>
          </a:p>
          <a:p>
            <a:pPr lvl="0" eaLnBrk="0" fontAlgn="base" hangingPunct="0">
              <a:lnSpc>
                <a:spcPct val="150000"/>
              </a:lnSpc>
              <a:spcBef>
                <a:spcPct val="0"/>
              </a:spcBef>
              <a:spcAft>
                <a:spcPct val="0"/>
              </a:spcAft>
            </a:pPr>
            <a:r>
              <a:rPr lang="en-US" altLang="en-US" sz="2800" dirty="0">
                <a:latin typeface="Calibri" panose="020F0502020204030204" pitchFamily="34" charset="0"/>
                <a:cs typeface="Calibri" panose="020F0502020204030204" pitchFamily="34" charset="0"/>
              </a:rPr>
              <a:t>A) A for loop can only be used with a fixed number of iterations.</a:t>
            </a:r>
            <a:br>
              <a:rPr lang="en-US" altLang="en-US" sz="2800" dirty="0">
                <a:latin typeface="Calibri" panose="020F0502020204030204" pitchFamily="34" charset="0"/>
                <a:cs typeface="Calibri" panose="020F0502020204030204" pitchFamily="34" charset="0"/>
              </a:rPr>
            </a:br>
            <a:r>
              <a:rPr lang="en-US" altLang="en-US" sz="2800" dirty="0">
                <a:latin typeface="Calibri" panose="020F0502020204030204" pitchFamily="34" charset="0"/>
                <a:cs typeface="Calibri" panose="020F0502020204030204" pitchFamily="34" charset="0"/>
              </a:rPr>
              <a:t>B) A while loop continues until a condition becomes false, regardless of how many iterations.</a:t>
            </a:r>
            <a:br>
              <a:rPr lang="en-US" altLang="en-US" sz="2800" dirty="0">
                <a:latin typeface="Calibri" panose="020F0502020204030204" pitchFamily="34" charset="0"/>
                <a:cs typeface="Calibri" panose="020F0502020204030204" pitchFamily="34" charset="0"/>
              </a:rPr>
            </a:br>
            <a:r>
              <a:rPr lang="en-US" altLang="en-US" sz="2800" dirty="0">
                <a:latin typeface="Calibri" panose="020F0502020204030204" pitchFamily="34" charset="0"/>
                <a:cs typeface="Calibri" panose="020F0502020204030204" pitchFamily="34" charset="0"/>
              </a:rPr>
              <a:t>C) A for loop cannot be converted into a while loop.</a:t>
            </a:r>
            <a:br>
              <a:rPr lang="en-US" altLang="en-US" sz="2800" dirty="0">
                <a:latin typeface="Calibri" panose="020F0502020204030204" pitchFamily="34" charset="0"/>
                <a:cs typeface="Calibri" panose="020F0502020204030204" pitchFamily="34" charset="0"/>
              </a:rPr>
            </a:br>
            <a:r>
              <a:rPr lang="en-US" altLang="en-US" sz="2800" dirty="0">
                <a:latin typeface="Calibri" panose="020F0502020204030204" pitchFamily="34" charset="0"/>
                <a:cs typeface="Calibri" panose="020F0502020204030204" pitchFamily="34" charset="0"/>
              </a:rPr>
              <a:t>D) For loops and while loops are not expressively equivalent.</a:t>
            </a:r>
          </a:p>
        </p:txBody>
      </p:sp>
      <p:sp>
        <p:nvSpPr>
          <p:cNvPr id="4" name="Rectangle: Rounded Corners 3">
            <a:extLst>
              <a:ext uri="{FF2B5EF4-FFF2-40B4-BE49-F238E27FC236}">
                <a16:creationId xmlns:a16="http://schemas.microsoft.com/office/drawing/2014/main" id="{1FC10EC0-3BBA-28CF-3978-001A1DA672FA}"/>
              </a:ext>
            </a:extLst>
          </p:cNvPr>
          <p:cNvSpPr/>
          <p:nvPr/>
        </p:nvSpPr>
        <p:spPr>
          <a:xfrm>
            <a:off x="0" y="4262284"/>
            <a:ext cx="9144000" cy="112087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855412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50</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238568" y="-79653"/>
            <a:ext cx="2905432" cy="3170099"/>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Inner Loop (Columns):</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 (int j = 1; j &lt;= 9;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inner loop controls the columns of the table. For each row, this loop iterates over the columns, multiplying the row number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by the column number j to generate the product.</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4051516"/>
            <a:ext cx="8765628" cy="27606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651561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51</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147073" y="-100612"/>
            <a:ext cx="2996927" cy="3170099"/>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Formatted Output:</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System.out.printf</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("%4d",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j);</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the product of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j, formatted to take up four spaces. The %4d ensures that the numbers are right-aligned, which keeps the table neatly organized.</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0" y="4366827"/>
            <a:ext cx="8765628" cy="846304"/>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33101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52</a:t>
            </a:fld>
            <a:endParaRPr lang="en-US" altLang="en-US" sz="1400"/>
          </a:p>
        </p:txBody>
      </p:sp>
      <p:sp>
        <p:nvSpPr>
          <p:cNvPr id="3" name="TextBox 2">
            <a:extLst>
              <a:ext uri="{FF2B5EF4-FFF2-40B4-BE49-F238E27FC236}">
                <a16:creationId xmlns:a16="http://schemas.microsoft.com/office/drawing/2014/main" id="{D3CD2109-4D44-27A3-C57A-634AE9951107}"/>
              </a:ext>
            </a:extLst>
          </p:cNvPr>
          <p:cNvSpPr txBox="1"/>
          <p:nvPr/>
        </p:nvSpPr>
        <p:spPr>
          <a:xfrm>
            <a:off x="0" y="-79653"/>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a:t>
            </a: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TableMaster_Multiplication_Matrix</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table heading</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Multiplication Table"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Display the number title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a separator line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body of the multiplication table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1;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Outer loop for rows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 "</a:t>
            </a: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Print the row header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for</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 1;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 &lt;= 9; </a:t>
            </a:r>
            <a:r>
              <a:rPr lang="en-US" sz="1800" dirty="0" err="1">
                <a:solidFill>
                  <a:srgbClr val="6A3E3E"/>
                </a:solidFill>
                <a:effectLst/>
                <a:highlight>
                  <a:srgbClr val="FFFFFF"/>
                </a:highlight>
                <a:latin typeface="Consolas" panose="020B0609020204030204" pitchFamily="49" charset="0"/>
              </a:rPr>
              <a:t>j</a:t>
            </a:r>
            <a:r>
              <a:rPr lang="en-US" sz="1800" dirty="0" err="1">
                <a:solidFill>
                  <a:srgbClr val="000000"/>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 { </a:t>
            </a:r>
            <a:r>
              <a:rPr lang="en-US" sz="1800" dirty="0">
                <a:solidFill>
                  <a:srgbClr val="3F7F5F"/>
                </a:solidFill>
                <a:effectLst/>
                <a:highlight>
                  <a:srgbClr val="FFFFFF"/>
                </a:highlight>
                <a:latin typeface="Consolas" panose="020B0609020204030204" pitchFamily="49" charset="0"/>
              </a:rPr>
              <a:t>// Inner loop for columns (1 to 9)</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Print the product of the current row and column, formatted with spaces</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.printf</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"%4d"</a:t>
            </a:r>
            <a:r>
              <a:rPr lang="en-US" sz="1800" dirty="0">
                <a:solidFill>
                  <a:srgbClr val="000000"/>
                </a:solidFill>
                <a:effectLst/>
                <a:highlight>
                  <a:srgbClr val="FFFFFF"/>
                </a:highlight>
                <a:latin typeface="Consolas" panose="020B0609020204030204" pitchFamily="49" charset="0"/>
              </a:rPr>
              <a:t>, </a:t>
            </a:r>
            <a:r>
              <a:rPr lang="en-US" sz="1800" dirty="0" err="1">
                <a:solidFill>
                  <a:srgbClr val="6A3E3E"/>
                </a:solidFill>
                <a:effectLst/>
                <a:highlight>
                  <a:srgbClr val="FFFFFF"/>
                </a:highlight>
                <a:latin typeface="Consolas" panose="020B0609020204030204" pitchFamily="49" charset="0"/>
              </a:rPr>
              <a:t>i</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j</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Move to the next line after printing all columns for the current row</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C8CB8E04-483D-F8C1-E13D-93F7F5F1065E}"/>
              </a:ext>
            </a:extLst>
          </p:cNvPr>
          <p:cNvSpPr>
            <a:spLocks noChangeArrowheads="1"/>
          </p:cNvSpPr>
          <p:nvPr/>
        </p:nvSpPr>
        <p:spPr bwMode="auto">
          <a:xfrm>
            <a:off x="6147073" y="-107821"/>
            <a:ext cx="2996927" cy="212365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Move to the Next Line:</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After printing all columns for a row, this command moves the output to the next line.</a:t>
            </a:r>
          </a:p>
        </p:txBody>
      </p:sp>
      <p:sp>
        <p:nvSpPr>
          <p:cNvPr id="2" name="Rectangle: Rounded Corners 1">
            <a:extLst>
              <a:ext uri="{FF2B5EF4-FFF2-40B4-BE49-F238E27FC236}">
                <a16:creationId xmlns:a16="http://schemas.microsoft.com/office/drawing/2014/main" id="{43CBA87C-F7FF-F071-DEA7-52A79122D7D9}"/>
              </a:ext>
            </a:extLst>
          </p:cNvPr>
          <p:cNvSpPr/>
          <p:nvPr/>
        </p:nvSpPr>
        <p:spPr>
          <a:xfrm>
            <a:off x="-1" y="5433848"/>
            <a:ext cx="9143999" cy="89566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805058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53</a:t>
            </a:fld>
            <a:endParaRPr lang="en-US" altLang="en-US" sz="1400"/>
          </a:p>
        </p:txBody>
      </p:sp>
      <p:pic>
        <p:nvPicPr>
          <p:cNvPr id="4" name="Picture 3">
            <a:extLst>
              <a:ext uri="{FF2B5EF4-FFF2-40B4-BE49-F238E27FC236}">
                <a16:creationId xmlns:a16="http://schemas.microsoft.com/office/drawing/2014/main" id="{61D2F17F-D010-7E65-3751-3D254067CAA9}"/>
              </a:ext>
            </a:extLst>
          </p:cNvPr>
          <p:cNvPicPr>
            <a:picLocks noChangeAspect="1"/>
          </p:cNvPicPr>
          <p:nvPr/>
        </p:nvPicPr>
        <p:blipFill rotWithShape="1">
          <a:blip r:embed="rId2"/>
          <a:srcRect b="18583"/>
          <a:stretch/>
        </p:blipFill>
        <p:spPr>
          <a:xfrm>
            <a:off x="0" y="783872"/>
            <a:ext cx="9144000" cy="4187716"/>
          </a:xfrm>
          <a:prstGeom prst="rect">
            <a:avLst/>
          </a:prstGeom>
        </p:spPr>
      </p:pic>
      <p:sp>
        <p:nvSpPr>
          <p:cNvPr id="5" name="Rectangle 1">
            <a:extLst>
              <a:ext uri="{FF2B5EF4-FFF2-40B4-BE49-F238E27FC236}">
                <a16:creationId xmlns:a16="http://schemas.microsoft.com/office/drawing/2014/main" id="{A2C4EF9A-5097-947D-40E0-18CA44522187}"/>
              </a:ext>
            </a:extLst>
          </p:cNvPr>
          <p:cNvSpPr>
            <a:spLocks noChangeArrowheads="1"/>
          </p:cNvSpPr>
          <p:nvPr/>
        </p:nvSpPr>
        <p:spPr bwMode="auto">
          <a:xfrm>
            <a:off x="0" y="5072896"/>
            <a:ext cx="9144000" cy="1785104"/>
          </a:xfrm>
          <a:prstGeom prst="rect">
            <a:avLst/>
          </a:prstGeom>
          <a:solidFill>
            <a:schemeClr val="bg1"/>
          </a:solidFill>
          <a:ln w="28575">
            <a:solidFill>
              <a:srgbClr val="FF0000"/>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program uses nested for loops to systematically generate and display a 9x9 multiplication table. The outer loop handles the rows, while the inner loop handles the columns. Each cell in the table is the product of the row and column indices, and the output is formatted to ensure the table is aligned neatly. </a:t>
            </a:r>
          </a:p>
        </p:txBody>
      </p:sp>
      <p:sp>
        <p:nvSpPr>
          <p:cNvPr id="7" name="TextBox 6">
            <a:extLst>
              <a:ext uri="{FF2B5EF4-FFF2-40B4-BE49-F238E27FC236}">
                <a16:creationId xmlns:a16="http://schemas.microsoft.com/office/drawing/2014/main" id="{16173BB2-9845-0D6A-48E6-3BEB480B5B5A}"/>
              </a:ext>
            </a:extLst>
          </p:cNvPr>
          <p:cNvSpPr txBox="1"/>
          <p:nvPr/>
        </p:nvSpPr>
        <p:spPr>
          <a:xfrm>
            <a:off x="-72483" y="0"/>
            <a:ext cx="7688766" cy="923330"/>
          </a:xfrm>
          <a:prstGeom prst="rect">
            <a:avLst/>
          </a:prstGeom>
          <a:solidFill>
            <a:schemeClr val="bg1"/>
          </a:solidFill>
          <a:ln>
            <a:solidFill>
              <a:srgbClr val="FF0000"/>
            </a:solidFill>
          </a:ln>
        </p:spPr>
        <p:txBody>
          <a:bodyPr wrap="square">
            <a:spAutoFit/>
          </a:bodyPr>
          <a:lstStyle/>
          <a:p>
            <a:r>
              <a:rPr lang="en-AU" dirty="0">
                <a:highlight>
                  <a:srgbClr val="FFFF00"/>
                </a:highlight>
              </a:rPr>
              <a:t>C:\Users\...\eclipse-workspace\TableMaster_Multiplication_Matrix\src\tableMaster_Multiplication_Matrix</a:t>
            </a:r>
          </a:p>
        </p:txBody>
      </p:sp>
    </p:spTree>
    <p:extLst>
      <p:ext uri="{BB962C8B-B14F-4D97-AF65-F5344CB8AC3E}">
        <p14:creationId xmlns:p14="http://schemas.microsoft.com/office/powerpoint/2010/main" val="26307445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Slide Number Placeholder 4">
            <a:extLst>
              <a:ext uri="{FF2B5EF4-FFF2-40B4-BE49-F238E27FC236}">
                <a16:creationId xmlns:a16="http://schemas.microsoft.com/office/drawing/2014/main" id="{DD73D2F1-9332-1447-9676-60CDE99F985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60452E3-6FD7-484C-836D-056719EBF9F4}" type="slidenum">
              <a:rPr lang="en-US" altLang="en-US" sz="1400" smtClean="0"/>
              <a:pPr>
                <a:spcBef>
                  <a:spcPct val="0"/>
                </a:spcBef>
                <a:buClrTx/>
                <a:buSzTx/>
                <a:buFontTx/>
                <a:buNone/>
              </a:pPr>
              <a:t>54</a:t>
            </a:fld>
            <a:endParaRPr lang="en-US" altLang="en-US" sz="1400"/>
          </a:p>
        </p:txBody>
      </p:sp>
      <p:pic>
        <p:nvPicPr>
          <p:cNvPr id="3" name="Picture 2">
            <a:extLst>
              <a:ext uri="{FF2B5EF4-FFF2-40B4-BE49-F238E27FC236}">
                <a16:creationId xmlns:a16="http://schemas.microsoft.com/office/drawing/2014/main" id="{C0BC5AD4-1EEE-8B44-987A-2B74F236DF27}"/>
              </a:ext>
            </a:extLst>
          </p:cNvPr>
          <p:cNvPicPr>
            <a:picLocks noChangeAspect="1"/>
          </p:cNvPicPr>
          <p:nvPr/>
        </p:nvPicPr>
        <p:blipFill rotWithShape="1">
          <a:blip r:embed="rId2"/>
          <a:srcRect b="5708"/>
          <a:stretch/>
        </p:blipFill>
        <p:spPr>
          <a:xfrm>
            <a:off x="0" y="25547"/>
            <a:ext cx="9144000" cy="4750420"/>
          </a:xfrm>
          <a:prstGeom prst="rect">
            <a:avLst/>
          </a:prstGeom>
          <a:ln w="28575">
            <a:solidFill>
              <a:srgbClr val="FF0000"/>
            </a:solidFill>
          </a:ln>
        </p:spPr>
      </p:pic>
      <p:pic>
        <p:nvPicPr>
          <p:cNvPr id="6" name="Picture 5">
            <a:extLst>
              <a:ext uri="{FF2B5EF4-FFF2-40B4-BE49-F238E27FC236}">
                <a16:creationId xmlns:a16="http://schemas.microsoft.com/office/drawing/2014/main" id="{5B8F5608-0007-AD75-80A9-9D30620F1005}"/>
              </a:ext>
            </a:extLst>
          </p:cNvPr>
          <p:cNvPicPr>
            <a:picLocks noChangeAspect="1"/>
          </p:cNvPicPr>
          <p:nvPr/>
        </p:nvPicPr>
        <p:blipFill rotWithShape="1">
          <a:blip r:embed="rId3"/>
          <a:srcRect t="9132" r="45488" b="53794"/>
          <a:stretch/>
        </p:blipFill>
        <p:spPr>
          <a:xfrm>
            <a:off x="3792415" y="4810749"/>
            <a:ext cx="5351586" cy="2047251"/>
          </a:xfrm>
          <a:prstGeom prst="rect">
            <a:avLst/>
          </a:prstGeom>
          <a:ln w="28575">
            <a:solidFill>
              <a:srgbClr val="FF0000"/>
            </a:solidFill>
          </a:ln>
        </p:spPr>
      </p:pic>
    </p:spTree>
    <p:extLst>
      <p:ext uri="{BB962C8B-B14F-4D97-AF65-F5344CB8AC3E}">
        <p14:creationId xmlns:p14="http://schemas.microsoft.com/office/powerpoint/2010/main" val="23605059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5" name="Slide Number Placeholder 4">
            <a:extLst>
              <a:ext uri="{FF2B5EF4-FFF2-40B4-BE49-F238E27FC236}">
                <a16:creationId xmlns:a16="http://schemas.microsoft.com/office/drawing/2014/main" id="{E2370C0D-4F5A-F74B-A44D-0501FEC6F62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4582337-95EA-C54E-9183-8931F92388D6}" type="slidenum">
              <a:rPr lang="en-US" altLang="en-US" sz="1400" smtClean="0"/>
              <a:pPr>
                <a:spcBef>
                  <a:spcPct val="0"/>
                </a:spcBef>
                <a:buClrTx/>
                <a:buSzTx/>
                <a:buFontTx/>
                <a:buNone/>
              </a:pPr>
              <a:t>55</a:t>
            </a:fld>
            <a:endParaRPr lang="en-US" altLang="en-US" sz="1400"/>
          </a:p>
        </p:txBody>
      </p:sp>
      <p:sp>
        <p:nvSpPr>
          <p:cNvPr id="154626" name="Rectangle 2">
            <a:extLst>
              <a:ext uri="{FF2B5EF4-FFF2-40B4-BE49-F238E27FC236}">
                <a16:creationId xmlns:a16="http://schemas.microsoft.com/office/drawing/2014/main" id="{D9DA16D6-86A9-D04F-AA47-F0CE20929680}"/>
              </a:ext>
            </a:extLst>
          </p:cNvPr>
          <p:cNvSpPr>
            <a:spLocks noGrp="1" noChangeArrowheads="1"/>
          </p:cNvSpPr>
          <p:nvPr>
            <p:ph type="title"/>
          </p:nvPr>
        </p:nvSpPr>
        <p:spPr>
          <a:xfrm>
            <a:off x="685800" y="0"/>
            <a:ext cx="7772400" cy="1428750"/>
          </a:xfrm>
        </p:spPr>
        <p:txBody>
          <a:bodyPr/>
          <a:lstStyle/>
          <a:p>
            <a:r>
              <a:rPr lang="en-US" altLang="en-US"/>
              <a:t>Using </a:t>
            </a:r>
            <a:r>
              <a:rPr lang="en-US" altLang="en-US" sz="4200">
                <a:latin typeface="Courier New" panose="02070309020205020404" pitchFamily="49" charset="0"/>
              </a:rPr>
              <a:t>break</a:t>
            </a:r>
            <a:r>
              <a:rPr lang="en-US" altLang="en-US"/>
              <a:t> and </a:t>
            </a:r>
            <a:r>
              <a:rPr lang="en-US" altLang="en-US" sz="4200">
                <a:latin typeface="Courier New" panose="02070309020205020404" pitchFamily="49" charset="0"/>
              </a:rPr>
              <a:t>continue</a:t>
            </a:r>
            <a:endParaRPr lang="en-US" altLang="en-US"/>
          </a:p>
        </p:txBody>
      </p:sp>
      <p:sp>
        <p:nvSpPr>
          <p:cNvPr id="154627" name="Text Box 14">
            <a:extLst>
              <a:ext uri="{FF2B5EF4-FFF2-40B4-BE49-F238E27FC236}">
                <a16:creationId xmlns:a16="http://schemas.microsoft.com/office/drawing/2014/main" id="{0C64C1A5-DFF3-7E4C-86F6-FFE3A2DCA725}"/>
              </a:ext>
            </a:extLst>
          </p:cNvPr>
          <p:cNvSpPr txBox="1">
            <a:spLocks noChangeArrowheads="1"/>
          </p:cNvSpPr>
          <p:nvPr/>
        </p:nvSpPr>
        <p:spPr bwMode="auto">
          <a:xfrm>
            <a:off x="533400" y="1295400"/>
            <a:ext cx="83058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dirty="0"/>
              <a:t>Conditional Summing Up Numbers Examples with using the </a:t>
            </a:r>
            <a:r>
              <a:rPr lang="en-US" altLang="en-US" sz="3000" dirty="0">
                <a:latin typeface="Courier New" panose="02070309020205020404" pitchFamily="49" charset="0"/>
              </a:rPr>
              <a:t>break</a:t>
            </a:r>
            <a:r>
              <a:rPr lang="en-US" altLang="en-US" dirty="0"/>
              <a:t> and </a:t>
            </a:r>
            <a:r>
              <a:rPr lang="en-US" altLang="en-US" sz="3000" dirty="0">
                <a:latin typeface="Courier New" panose="02070309020205020404" pitchFamily="49" charset="0"/>
              </a:rPr>
              <a:t>continue</a:t>
            </a:r>
            <a:r>
              <a:rPr lang="en-US" altLang="en-US" dirty="0"/>
              <a:t> keywords:</a:t>
            </a:r>
            <a:endParaRPr lang="en-US" altLang="en-US" sz="2400" dirty="0"/>
          </a:p>
        </p:txBody>
      </p:sp>
      <p:sp>
        <p:nvSpPr>
          <p:cNvPr id="154628" name="Text Box 15">
            <a:extLst>
              <a:ext uri="{FF2B5EF4-FFF2-40B4-BE49-F238E27FC236}">
                <a16:creationId xmlns:a16="http://schemas.microsoft.com/office/drawing/2014/main" id="{1B81DB05-82F8-BD4C-A103-39CF12ADF1B2}"/>
              </a:ext>
            </a:extLst>
          </p:cNvPr>
          <p:cNvSpPr txBox="1">
            <a:spLocks noChangeArrowheads="1"/>
          </p:cNvSpPr>
          <p:nvPr/>
        </p:nvSpPr>
        <p:spPr bwMode="auto">
          <a:xfrm>
            <a:off x="914400" y="2743200"/>
            <a:ext cx="6858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marL="358775" indent="-358775">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pPr>
            <a:r>
              <a:rPr lang="en-US" altLang="en-US" sz="2800"/>
              <a:t>TestBreak.java</a:t>
            </a:r>
          </a:p>
        </p:txBody>
      </p:sp>
      <p:sp>
        <p:nvSpPr>
          <p:cNvPr id="154629" name="Text Box 16">
            <a:extLst>
              <a:ext uri="{FF2B5EF4-FFF2-40B4-BE49-F238E27FC236}">
                <a16:creationId xmlns:a16="http://schemas.microsoft.com/office/drawing/2014/main" id="{B362D06F-7291-AB49-B062-0D7BDBEDDE05}"/>
              </a:ext>
            </a:extLst>
          </p:cNvPr>
          <p:cNvSpPr txBox="1">
            <a:spLocks noChangeArrowheads="1"/>
          </p:cNvSpPr>
          <p:nvPr/>
        </p:nvSpPr>
        <p:spPr bwMode="auto">
          <a:xfrm>
            <a:off x="914400" y="4648200"/>
            <a:ext cx="6858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marL="358775" indent="-358775">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pPr>
            <a:r>
              <a:rPr lang="en-US" altLang="en-US" sz="2800"/>
              <a:t>TestContinue.java</a:t>
            </a:r>
          </a:p>
        </p:txBody>
      </p:sp>
      <p:sp>
        <p:nvSpPr>
          <p:cNvPr id="154630" name="Rectangle 12">
            <a:hlinkClick r:id="rId2"/>
            <a:extLst>
              <a:ext uri="{FF2B5EF4-FFF2-40B4-BE49-F238E27FC236}">
                <a16:creationId xmlns:a16="http://schemas.microsoft.com/office/drawing/2014/main" id="{970D49C4-C5E5-8042-955F-6FB0AAC35D98}"/>
              </a:ext>
            </a:extLst>
          </p:cNvPr>
          <p:cNvSpPr>
            <a:spLocks noChangeArrowheads="1"/>
          </p:cNvSpPr>
          <p:nvPr/>
        </p:nvSpPr>
        <p:spPr bwMode="auto">
          <a:xfrm>
            <a:off x="1612900" y="3544888"/>
            <a:ext cx="157956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TestBreak</a:t>
            </a:r>
          </a:p>
        </p:txBody>
      </p:sp>
      <p:sp>
        <p:nvSpPr>
          <p:cNvPr id="154631" name="Rectangle 14">
            <a:hlinkClick r:id="rId3"/>
            <a:extLst>
              <a:ext uri="{FF2B5EF4-FFF2-40B4-BE49-F238E27FC236}">
                <a16:creationId xmlns:a16="http://schemas.microsoft.com/office/drawing/2014/main" id="{9E888A28-33B7-AB4D-9D5B-BD432F49887F}"/>
              </a:ext>
            </a:extLst>
          </p:cNvPr>
          <p:cNvSpPr>
            <a:spLocks noChangeArrowheads="1"/>
          </p:cNvSpPr>
          <p:nvPr/>
        </p:nvSpPr>
        <p:spPr bwMode="auto">
          <a:xfrm>
            <a:off x="1612900" y="5349875"/>
            <a:ext cx="157956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TestContinue</a:t>
            </a:r>
          </a:p>
        </p:txBody>
      </p:sp>
    </p:spTree>
    <p:extLst>
      <p:ext uri="{BB962C8B-B14F-4D97-AF65-F5344CB8AC3E}">
        <p14:creationId xmlns:p14="http://schemas.microsoft.com/office/powerpoint/2010/main" val="37185422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Number Placeholder 4">
            <a:extLst>
              <a:ext uri="{FF2B5EF4-FFF2-40B4-BE49-F238E27FC236}">
                <a16:creationId xmlns:a16="http://schemas.microsoft.com/office/drawing/2014/main" id="{D0E9DAB4-412B-AB49-BCD8-140A0820FEF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A259B1-7C76-7D44-ABFF-B9D13E981AB9}" type="slidenum">
              <a:rPr lang="en-US" altLang="en-US" sz="1400" smtClean="0"/>
              <a:pPr>
                <a:spcBef>
                  <a:spcPct val="0"/>
                </a:spcBef>
                <a:buClrTx/>
                <a:buSzTx/>
                <a:buFontTx/>
                <a:buNone/>
              </a:pPr>
              <a:t>56</a:t>
            </a:fld>
            <a:endParaRPr lang="en-US" altLang="en-US" sz="1400"/>
          </a:p>
        </p:txBody>
      </p:sp>
      <p:sp>
        <p:nvSpPr>
          <p:cNvPr id="155650" name="Rectangle 2">
            <a:extLst>
              <a:ext uri="{FF2B5EF4-FFF2-40B4-BE49-F238E27FC236}">
                <a16:creationId xmlns:a16="http://schemas.microsoft.com/office/drawing/2014/main" id="{D5905E72-1D5D-8E44-B73F-27946E83B53F}"/>
              </a:ext>
            </a:extLst>
          </p:cNvPr>
          <p:cNvSpPr>
            <a:spLocks noGrp="1" noChangeArrowheads="1"/>
          </p:cNvSpPr>
          <p:nvPr>
            <p:ph type="title"/>
          </p:nvPr>
        </p:nvSpPr>
        <p:spPr>
          <a:xfrm>
            <a:off x="685800" y="0"/>
            <a:ext cx="7772400" cy="1428750"/>
          </a:xfrm>
        </p:spPr>
        <p:txBody>
          <a:bodyPr/>
          <a:lstStyle/>
          <a:p>
            <a:r>
              <a:rPr lang="en-US" altLang="en-US" sz="4200">
                <a:latin typeface="Courier New" panose="02070309020205020404" pitchFamily="49" charset="0"/>
              </a:rPr>
              <a:t>break</a:t>
            </a:r>
            <a:endParaRPr lang="en-US" altLang="en-US"/>
          </a:p>
        </p:txBody>
      </p:sp>
      <p:sp>
        <p:nvSpPr>
          <p:cNvPr id="155651" name="Rectangle 11">
            <a:extLst>
              <a:ext uri="{FF2B5EF4-FFF2-40B4-BE49-F238E27FC236}">
                <a16:creationId xmlns:a16="http://schemas.microsoft.com/office/drawing/2014/main" id="{1638A4F8-C760-F440-98BD-A7243BB66713}"/>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5652" name="Object 10">
            <a:extLst>
              <a:ext uri="{FF2B5EF4-FFF2-40B4-BE49-F238E27FC236}">
                <a16:creationId xmlns:a16="http://schemas.microsoft.com/office/drawing/2014/main" id="{0D8B628F-1C6C-364A-B9A2-07F9B1AD0E28}"/>
              </a:ext>
            </a:extLst>
          </p:cNvPr>
          <p:cNvGraphicFramePr>
            <a:graphicFrameLocks noChangeAspect="1"/>
          </p:cNvGraphicFramePr>
          <p:nvPr/>
        </p:nvGraphicFramePr>
        <p:xfrm>
          <a:off x="315913" y="1162050"/>
          <a:ext cx="7627937" cy="4395788"/>
        </p:xfrm>
        <a:graphic>
          <a:graphicData uri="http://schemas.openxmlformats.org/presentationml/2006/ole">
            <mc:AlternateContent xmlns:mc="http://schemas.openxmlformats.org/markup-compatibility/2006">
              <mc:Choice xmlns:v="urn:schemas-microsoft-com:vml" Requires="v">
                <p:oleObj name="Picture" r:id="rId2" imgW="2463800" imgH="1422400" progId="Word.Picture.8">
                  <p:embed/>
                </p:oleObj>
              </mc:Choice>
              <mc:Fallback>
                <p:oleObj name="Picture" r:id="rId2" imgW="2463800" imgH="1422400" progId="Word.Picture.8">
                  <p:embed/>
                  <p:pic>
                    <p:nvPicPr>
                      <p:cNvPr id="155652" name="Object 10">
                        <a:extLst>
                          <a:ext uri="{FF2B5EF4-FFF2-40B4-BE49-F238E27FC236}">
                            <a16:creationId xmlns:a16="http://schemas.microsoft.com/office/drawing/2014/main" id="{0D8B628F-1C6C-364A-B9A2-07F9B1AD0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913" y="1162050"/>
                        <a:ext cx="7627937" cy="439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5653" name="Rectangle 12">
            <a:extLst>
              <a:ext uri="{FF2B5EF4-FFF2-40B4-BE49-F238E27FC236}">
                <a16:creationId xmlns:a16="http://schemas.microsoft.com/office/drawing/2014/main" id="{48D41206-407C-C045-8E58-86ED55675075}"/>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
            <a:extLst>
              <a:ext uri="{FF2B5EF4-FFF2-40B4-BE49-F238E27FC236}">
                <a16:creationId xmlns:a16="http://schemas.microsoft.com/office/drawing/2014/main" id="{E74CBACA-F521-74D8-4D99-B5CD0715D142}"/>
              </a:ext>
            </a:extLst>
          </p:cNvPr>
          <p:cNvSpPr>
            <a:spLocks noChangeArrowheads="1"/>
          </p:cNvSpPr>
          <p:nvPr/>
        </p:nvSpPr>
        <p:spPr bwMode="auto">
          <a:xfrm>
            <a:off x="29497" y="5187031"/>
            <a:ext cx="9114503"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Loop Iteration: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while loop continues to execute as long as number is less than 20.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Incrementing number: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On each iteration, number is incremented by 1 (number++) </a:t>
            </a:r>
          </a:p>
        </p:txBody>
      </p:sp>
    </p:spTree>
    <p:extLst>
      <p:ext uri="{BB962C8B-B14F-4D97-AF65-F5344CB8AC3E}">
        <p14:creationId xmlns:p14="http://schemas.microsoft.com/office/powerpoint/2010/main" val="10610674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Number Placeholder 4">
            <a:extLst>
              <a:ext uri="{FF2B5EF4-FFF2-40B4-BE49-F238E27FC236}">
                <a16:creationId xmlns:a16="http://schemas.microsoft.com/office/drawing/2014/main" id="{D0E9DAB4-412B-AB49-BCD8-140A0820FEF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A259B1-7C76-7D44-ABFF-B9D13E981AB9}" type="slidenum">
              <a:rPr lang="en-US" altLang="en-US" sz="1400" smtClean="0"/>
              <a:pPr>
                <a:spcBef>
                  <a:spcPct val="0"/>
                </a:spcBef>
                <a:buClrTx/>
                <a:buSzTx/>
                <a:buFontTx/>
                <a:buNone/>
              </a:pPr>
              <a:t>57</a:t>
            </a:fld>
            <a:endParaRPr lang="en-US" altLang="en-US" sz="1400"/>
          </a:p>
        </p:txBody>
      </p:sp>
      <p:sp>
        <p:nvSpPr>
          <p:cNvPr id="155650" name="Rectangle 2">
            <a:extLst>
              <a:ext uri="{FF2B5EF4-FFF2-40B4-BE49-F238E27FC236}">
                <a16:creationId xmlns:a16="http://schemas.microsoft.com/office/drawing/2014/main" id="{D5905E72-1D5D-8E44-B73F-27946E83B53F}"/>
              </a:ext>
            </a:extLst>
          </p:cNvPr>
          <p:cNvSpPr>
            <a:spLocks noGrp="1" noChangeArrowheads="1"/>
          </p:cNvSpPr>
          <p:nvPr>
            <p:ph type="title"/>
          </p:nvPr>
        </p:nvSpPr>
        <p:spPr>
          <a:xfrm>
            <a:off x="0" y="-76242"/>
            <a:ext cx="7772400" cy="569564"/>
          </a:xfrm>
        </p:spPr>
        <p:txBody>
          <a:bodyPr>
            <a:normAutofit fontScale="90000"/>
          </a:bodyPr>
          <a:lstStyle/>
          <a:p>
            <a:r>
              <a:rPr lang="en-US" altLang="en-US" sz="4200" dirty="0">
                <a:latin typeface="Courier New" panose="02070309020205020404" pitchFamily="49" charset="0"/>
              </a:rPr>
              <a:t>break</a:t>
            </a:r>
            <a:endParaRPr lang="en-US" altLang="en-US" dirty="0"/>
          </a:p>
        </p:txBody>
      </p:sp>
      <p:sp>
        <p:nvSpPr>
          <p:cNvPr id="155651" name="Rectangle 11">
            <a:extLst>
              <a:ext uri="{FF2B5EF4-FFF2-40B4-BE49-F238E27FC236}">
                <a16:creationId xmlns:a16="http://schemas.microsoft.com/office/drawing/2014/main" id="{1638A4F8-C760-F440-98BD-A7243BB66713}"/>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5652" name="Object 10">
            <a:extLst>
              <a:ext uri="{FF2B5EF4-FFF2-40B4-BE49-F238E27FC236}">
                <a16:creationId xmlns:a16="http://schemas.microsoft.com/office/drawing/2014/main" id="{0D8B628F-1C6C-364A-B9A2-07F9B1AD0E28}"/>
              </a:ext>
            </a:extLst>
          </p:cNvPr>
          <p:cNvGraphicFramePr>
            <a:graphicFrameLocks noChangeAspect="1"/>
          </p:cNvGraphicFramePr>
          <p:nvPr>
            <p:extLst>
              <p:ext uri="{D42A27DB-BD31-4B8C-83A1-F6EECF244321}">
                <p14:modId xmlns:p14="http://schemas.microsoft.com/office/powerpoint/2010/main" val="1302280658"/>
              </p:ext>
            </p:extLst>
          </p:nvPr>
        </p:nvGraphicFramePr>
        <p:xfrm>
          <a:off x="-76200" y="341294"/>
          <a:ext cx="7627937" cy="4395788"/>
        </p:xfrm>
        <a:graphic>
          <a:graphicData uri="http://schemas.openxmlformats.org/presentationml/2006/ole">
            <mc:AlternateContent xmlns:mc="http://schemas.openxmlformats.org/markup-compatibility/2006">
              <mc:Choice xmlns:v="urn:schemas-microsoft-com:vml" Requires="v">
                <p:oleObj name="Picture" r:id="rId2" imgW="2463800" imgH="1422400" progId="Word.Picture.8">
                  <p:embed/>
                </p:oleObj>
              </mc:Choice>
              <mc:Fallback>
                <p:oleObj name="Picture" r:id="rId2" imgW="2463800" imgH="1422400" progId="Word.Picture.8">
                  <p:embed/>
                  <p:pic>
                    <p:nvPicPr>
                      <p:cNvPr id="155652" name="Object 10">
                        <a:extLst>
                          <a:ext uri="{FF2B5EF4-FFF2-40B4-BE49-F238E27FC236}">
                            <a16:creationId xmlns:a16="http://schemas.microsoft.com/office/drawing/2014/main" id="{0D8B628F-1C6C-364A-B9A2-07F9B1AD0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41294"/>
                        <a:ext cx="7627937" cy="439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5653" name="Rectangle 12">
            <a:extLst>
              <a:ext uri="{FF2B5EF4-FFF2-40B4-BE49-F238E27FC236}">
                <a16:creationId xmlns:a16="http://schemas.microsoft.com/office/drawing/2014/main" id="{48D41206-407C-C045-8E58-86ED55675075}"/>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
            <a:extLst>
              <a:ext uri="{FF2B5EF4-FFF2-40B4-BE49-F238E27FC236}">
                <a16:creationId xmlns:a16="http://schemas.microsoft.com/office/drawing/2014/main" id="{E74CBACA-F521-74D8-4D99-B5CD0715D142}"/>
              </a:ext>
            </a:extLst>
          </p:cNvPr>
          <p:cNvSpPr>
            <a:spLocks noChangeArrowheads="1"/>
          </p:cNvSpPr>
          <p:nvPr/>
        </p:nvSpPr>
        <p:spPr bwMode="auto">
          <a:xfrm>
            <a:off x="-26330" y="4459679"/>
            <a:ext cx="9170330"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Summation: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value of number is added to sum on each iteration (sum += number).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Condition Check:</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if statement checks if sum is greater than or equal to 100.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sum is 100 or more, the break statement is executed.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break statement immediately exits the loop, even if the loop condition (number &lt; 20) is still true.</a:t>
            </a:r>
          </a:p>
        </p:txBody>
      </p:sp>
      <p:sp>
        <p:nvSpPr>
          <p:cNvPr id="3" name="Rectangle 1">
            <a:extLst>
              <a:ext uri="{FF2B5EF4-FFF2-40B4-BE49-F238E27FC236}">
                <a16:creationId xmlns:a16="http://schemas.microsoft.com/office/drawing/2014/main" id="{6CC911E7-20CA-0DE2-295E-370E8FF8336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8616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Number Placeholder 4">
            <a:extLst>
              <a:ext uri="{FF2B5EF4-FFF2-40B4-BE49-F238E27FC236}">
                <a16:creationId xmlns:a16="http://schemas.microsoft.com/office/drawing/2014/main" id="{D0E9DAB4-412B-AB49-BCD8-140A0820FEF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A259B1-7C76-7D44-ABFF-B9D13E981AB9}" type="slidenum">
              <a:rPr lang="en-US" altLang="en-US" sz="1400" smtClean="0"/>
              <a:pPr>
                <a:spcBef>
                  <a:spcPct val="0"/>
                </a:spcBef>
                <a:buClrTx/>
                <a:buSzTx/>
                <a:buFontTx/>
                <a:buNone/>
              </a:pPr>
              <a:t>58</a:t>
            </a:fld>
            <a:endParaRPr lang="en-US" altLang="en-US" sz="1400"/>
          </a:p>
        </p:txBody>
      </p:sp>
      <p:sp>
        <p:nvSpPr>
          <p:cNvPr id="155650" name="Rectangle 2">
            <a:extLst>
              <a:ext uri="{FF2B5EF4-FFF2-40B4-BE49-F238E27FC236}">
                <a16:creationId xmlns:a16="http://schemas.microsoft.com/office/drawing/2014/main" id="{D5905E72-1D5D-8E44-B73F-27946E83B53F}"/>
              </a:ext>
            </a:extLst>
          </p:cNvPr>
          <p:cNvSpPr>
            <a:spLocks noGrp="1" noChangeArrowheads="1"/>
          </p:cNvSpPr>
          <p:nvPr>
            <p:ph type="title"/>
          </p:nvPr>
        </p:nvSpPr>
        <p:spPr>
          <a:xfrm>
            <a:off x="0" y="-76242"/>
            <a:ext cx="7772400" cy="569564"/>
          </a:xfrm>
        </p:spPr>
        <p:txBody>
          <a:bodyPr>
            <a:normAutofit fontScale="90000"/>
          </a:bodyPr>
          <a:lstStyle/>
          <a:p>
            <a:r>
              <a:rPr lang="en-US" altLang="en-US" sz="4200" dirty="0">
                <a:latin typeface="Courier New" panose="02070309020205020404" pitchFamily="49" charset="0"/>
              </a:rPr>
              <a:t>break</a:t>
            </a:r>
            <a:endParaRPr lang="en-US" altLang="en-US" dirty="0"/>
          </a:p>
        </p:txBody>
      </p:sp>
      <p:sp>
        <p:nvSpPr>
          <p:cNvPr id="155651" name="Rectangle 11">
            <a:extLst>
              <a:ext uri="{FF2B5EF4-FFF2-40B4-BE49-F238E27FC236}">
                <a16:creationId xmlns:a16="http://schemas.microsoft.com/office/drawing/2014/main" id="{1638A4F8-C760-F440-98BD-A7243BB66713}"/>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5652" name="Object 10">
            <a:extLst>
              <a:ext uri="{FF2B5EF4-FFF2-40B4-BE49-F238E27FC236}">
                <a16:creationId xmlns:a16="http://schemas.microsoft.com/office/drawing/2014/main" id="{0D8B628F-1C6C-364A-B9A2-07F9B1AD0E28}"/>
              </a:ext>
            </a:extLst>
          </p:cNvPr>
          <p:cNvGraphicFramePr>
            <a:graphicFrameLocks noChangeAspect="1"/>
          </p:cNvGraphicFramePr>
          <p:nvPr/>
        </p:nvGraphicFramePr>
        <p:xfrm>
          <a:off x="-76200" y="341294"/>
          <a:ext cx="7627937" cy="4395788"/>
        </p:xfrm>
        <a:graphic>
          <a:graphicData uri="http://schemas.openxmlformats.org/presentationml/2006/ole">
            <mc:AlternateContent xmlns:mc="http://schemas.openxmlformats.org/markup-compatibility/2006">
              <mc:Choice xmlns:v="urn:schemas-microsoft-com:vml" Requires="v">
                <p:oleObj name="Picture" r:id="rId2" imgW="2463800" imgH="1422400" progId="Word.Picture.8">
                  <p:embed/>
                </p:oleObj>
              </mc:Choice>
              <mc:Fallback>
                <p:oleObj name="Picture" r:id="rId2" imgW="2463800" imgH="1422400" progId="Word.Picture.8">
                  <p:embed/>
                  <p:pic>
                    <p:nvPicPr>
                      <p:cNvPr id="155652" name="Object 10">
                        <a:extLst>
                          <a:ext uri="{FF2B5EF4-FFF2-40B4-BE49-F238E27FC236}">
                            <a16:creationId xmlns:a16="http://schemas.microsoft.com/office/drawing/2014/main" id="{0D8B628F-1C6C-364A-B9A2-07F9B1AD0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41294"/>
                        <a:ext cx="7627937" cy="439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5653" name="Rectangle 12">
            <a:extLst>
              <a:ext uri="{FF2B5EF4-FFF2-40B4-BE49-F238E27FC236}">
                <a16:creationId xmlns:a16="http://schemas.microsoft.com/office/drawing/2014/main" id="{48D41206-407C-C045-8E58-86ED55675075}"/>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
            <a:extLst>
              <a:ext uri="{FF2B5EF4-FFF2-40B4-BE49-F238E27FC236}">
                <a16:creationId xmlns:a16="http://schemas.microsoft.com/office/drawing/2014/main" id="{E74CBACA-F521-74D8-4D99-B5CD0715D142}"/>
              </a:ext>
            </a:extLst>
          </p:cNvPr>
          <p:cNvSpPr>
            <a:spLocks noChangeArrowheads="1"/>
          </p:cNvSpPr>
          <p:nvPr/>
        </p:nvSpPr>
        <p:spPr bwMode="auto">
          <a:xfrm>
            <a:off x="-26330" y="5306065"/>
            <a:ext cx="917033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Post-Loop Output: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After the loop is exited (either by the break statement or because number reaches 20), the program prints the value of number and sum </a:t>
            </a:r>
          </a:p>
        </p:txBody>
      </p:sp>
      <p:sp>
        <p:nvSpPr>
          <p:cNvPr id="3" name="Rectangle 1">
            <a:extLst>
              <a:ext uri="{FF2B5EF4-FFF2-40B4-BE49-F238E27FC236}">
                <a16:creationId xmlns:a16="http://schemas.microsoft.com/office/drawing/2014/main" id="{6CC911E7-20CA-0DE2-295E-370E8FF8336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22787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Number Placeholder 4">
            <a:extLst>
              <a:ext uri="{FF2B5EF4-FFF2-40B4-BE49-F238E27FC236}">
                <a16:creationId xmlns:a16="http://schemas.microsoft.com/office/drawing/2014/main" id="{D0E9DAB4-412B-AB49-BCD8-140A0820FEF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A259B1-7C76-7D44-ABFF-B9D13E981AB9}" type="slidenum">
              <a:rPr lang="en-US" altLang="en-US" sz="1400" smtClean="0"/>
              <a:pPr>
                <a:spcBef>
                  <a:spcPct val="0"/>
                </a:spcBef>
                <a:buClrTx/>
                <a:buSzTx/>
                <a:buFontTx/>
                <a:buNone/>
              </a:pPr>
              <a:t>59</a:t>
            </a:fld>
            <a:endParaRPr lang="en-US" altLang="en-US" sz="1400"/>
          </a:p>
        </p:txBody>
      </p:sp>
      <p:sp>
        <p:nvSpPr>
          <p:cNvPr id="155650" name="Rectangle 2">
            <a:extLst>
              <a:ext uri="{FF2B5EF4-FFF2-40B4-BE49-F238E27FC236}">
                <a16:creationId xmlns:a16="http://schemas.microsoft.com/office/drawing/2014/main" id="{D5905E72-1D5D-8E44-B73F-27946E83B53F}"/>
              </a:ext>
            </a:extLst>
          </p:cNvPr>
          <p:cNvSpPr>
            <a:spLocks noGrp="1" noChangeArrowheads="1"/>
          </p:cNvSpPr>
          <p:nvPr>
            <p:ph type="title"/>
          </p:nvPr>
        </p:nvSpPr>
        <p:spPr>
          <a:xfrm>
            <a:off x="0" y="-76242"/>
            <a:ext cx="7772400" cy="569564"/>
          </a:xfrm>
        </p:spPr>
        <p:txBody>
          <a:bodyPr>
            <a:normAutofit fontScale="90000"/>
          </a:bodyPr>
          <a:lstStyle/>
          <a:p>
            <a:r>
              <a:rPr lang="en-US" altLang="en-US" sz="4200" dirty="0">
                <a:latin typeface="Courier New" panose="02070309020205020404" pitchFamily="49" charset="0"/>
              </a:rPr>
              <a:t>break</a:t>
            </a:r>
            <a:endParaRPr lang="en-US" altLang="en-US" dirty="0"/>
          </a:p>
        </p:txBody>
      </p:sp>
      <p:sp>
        <p:nvSpPr>
          <p:cNvPr id="155651" name="Rectangle 11">
            <a:extLst>
              <a:ext uri="{FF2B5EF4-FFF2-40B4-BE49-F238E27FC236}">
                <a16:creationId xmlns:a16="http://schemas.microsoft.com/office/drawing/2014/main" id="{1638A4F8-C760-F440-98BD-A7243BB66713}"/>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5652" name="Object 10">
            <a:extLst>
              <a:ext uri="{FF2B5EF4-FFF2-40B4-BE49-F238E27FC236}">
                <a16:creationId xmlns:a16="http://schemas.microsoft.com/office/drawing/2014/main" id="{0D8B628F-1C6C-364A-B9A2-07F9B1AD0E28}"/>
              </a:ext>
            </a:extLst>
          </p:cNvPr>
          <p:cNvGraphicFramePr>
            <a:graphicFrameLocks noChangeAspect="1"/>
          </p:cNvGraphicFramePr>
          <p:nvPr/>
        </p:nvGraphicFramePr>
        <p:xfrm>
          <a:off x="-76200" y="341294"/>
          <a:ext cx="7627937" cy="4395788"/>
        </p:xfrm>
        <a:graphic>
          <a:graphicData uri="http://schemas.openxmlformats.org/presentationml/2006/ole">
            <mc:AlternateContent xmlns:mc="http://schemas.openxmlformats.org/markup-compatibility/2006">
              <mc:Choice xmlns:v="urn:schemas-microsoft-com:vml" Requires="v">
                <p:oleObj name="Picture" r:id="rId2" imgW="2463800" imgH="1422400" progId="Word.Picture.8">
                  <p:embed/>
                </p:oleObj>
              </mc:Choice>
              <mc:Fallback>
                <p:oleObj name="Picture" r:id="rId2" imgW="2463800" imgH="1422400" progId="Word.Picture.8">
                  <p:embed/>
                  <p:pic>
                    <p:nvPicPr>
                      <p:cNvPr id="155652" name="Object 10">
                        <a:extLst>
                          <a:ext uri="{FF2B5EF4-FFF2-40B4-BE49-F238E27FC236}">
                            <a16:creationId xmlns:a16="http://schemas.microsoft.com/office/drawing/2014/main" id="{0D8B628F-1C6C-364A-B9A2-07F9B1AD0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41294"/>
                        <a:ext cx="7627937" cy="439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5653" name="Rectangle 12">
            <a:extLst>
              <a:ext uri="{FF2B5EF4-FFF2-40B4-BE49-F238E27FC236}">
                <a16:creationId xmlns:a16="http://schemas.microsoft.com/office/drawing/2014/main" id="{48D41206-407C-C045-8E58-86ED55675075}"/>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
            <a:extLst>
              <a:ext uri="{FF2B5EF4-FFF2-40B4-BE49-F238E27FC236}">
                <a16:creationId xmlns:a16="http://schemas.microsoft.com/office/drawing/2014/main" id="{E74CBACA-F521-74D8-4D99-B5CD0715D142}"/>
              </a:ext>
            </a:extLst>
          </p:cNvPr>
          <p:cNvSpPr>
            <a:spLocks noChangeArrowheads="1"/>
          </p:cNvSpPr>
          <p:nvPr/>
        </p:nvSpPr>
        <p:spPr bwMode="auto">
          <a:xfrm>
            <a:off x="-26330" y="5136787"/>
            <a:ext cx="917033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this code, the break statement is used to exit the loop as soon as the sum of the numbers reaches or exceeds 100. This means the loop will not continue to increment number or add to sum once this condition is met. </a:t>
            </a:r>
          </a:p>
        </p:txBody>
      </p:sp>
      <p:sp>
        <p:nvSpPr>
          <p:cNvPr id="3" name="Rectangle 1">
            <a:extLst>
              <a:ext uri="{FF2B5EF4-FFF2-40B4-BE49-F238E27FC236}">
                <a16:creationId xmlns:a16="http://schemas.microsoft.com/office/drawing/2014/main" id="{6CC911E7-20CA-0DE2-295E-370E8FF8336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229519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Slide Number Placeholder 4">
            <a:extLst>
              <a:ext uri="{FF2B5EF4-FFF2-40B4-BE49-F238E27FC236}">
                <a16:creationId xmlns:a16="http://schemas.microsoft.com/office/drawing/2014/main" id="{9ABFFDF8-0680-FC45-87AC-8D4E7970C1E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8F434FF-0E5C-BB43-BBE9-1F6AB2079796}" type="slidenum">
              <a:rPr lang="en-US" altLang="en-US" sz="1400" smtClean="0"/>
              <a:pPr>
                <a:spcBef>
                  <a:spcPct val="0"/>
                </a:spcBef>
                <a:buClrTx/>
                <a:buSzTx/>
                <a:buFontTx/>
                <a:buNone/>
              </a:pPr>
              <a:t>6</a:t>
            </a:fld>
            <a:endParaRPr lang="en-US" altLang="en-US" sz="1400"/>
          </a:p>
        </p:txBody>
      </p:sp>
      <p:sp>
        <p:nvSpPr>
          <p:cNvPr id="149506" name="Rectangle 2">
            <a:extLst>
              <a:ext uri="{FF2B5EF4-FFF2-40B4-BE49-F238E27FC236}">
                <a16:creationId xmlns:a16="http://schemas.microsoft.com/office/drawing/2014/main" id="{D889AFDE-B726-A341-9EA9-5941C8BCBA7A}"/>
              </a:ext>
            </a:extLst>
          </p:cNvPr>
          <p:cNvSpPr>
            <a:spLocks noGrp="1" noChangeArrowheads="1"/>
          </p:cNvSpPr>
          <p:nvPr>
            <p:ph type="title"/>
          </p:nvPr>
        </p:nvSpPr>
        <p:spPr>
          <a:xfrm>
            <a:off x="685800" y="152400"/>
            <a:ext cx="7772400" cy="609600"/>
          </a:xfrm>
        </p:spPr>
        <p:txBody>
          <a:bodyPr>
            <a:normAutofit fontScale="90000"/>
          </a:bodyPr>
          <a:lstStyle/>
          <a:p>
            <a:r>
              <a:rPr lang="en-US" altLang="en-US"/>
              <a:t>Which Loop to Use?</a:t>
            </a:r>
          </a:p>
        </p:txBody>
      </p:sp>
      <p:sp>
        <p:nvSpPr>
          <p:cNvPr id="149507" name="Text Box 3">
            <a:extLst>
              <a:ext uri="{FF2B5EF4-FFF2-40B4-BE49-F238E27FC236}">
                <a16:creationId xmlns:a16="http://schemas.microsoft.com/office/drawing/2014/main" id="{2ACAD9E2-F30B-F040-BEDF-95AEC003B47D}"/>
              </a:ext>
            </a:extLst>
          </p:cNvPr>
          <p:cNvSpPr txBox="1">
            <a:spLocks noChangeArrowheads="1"/>
          </p:cNvSpPr>
          <p:nvPr/>
        </p:nvSpPr>
        <p:spPr bwMode="auto">
          <a:xfrm>
            <a:off x="304800" y="914400"/>
            <a:ext cx="8610600"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The three forms of loop statements, </a:t>
            </a:r>
            <a:r>
              <a:rPr lang="en-US" altLang="en-US" sz="2400" u="sng" dirty="0">
                <a:cs typeface="Times New Roman" panose="02020603050405020304" pitchFamily="18" charset="0"/>
              </a:rPr>
              <a:t>while</a:t>
            </a:r>
            <a:r>
              <a:rPr lang="en-US" altLang="en-US" sz="2400" dirty="0">
                <a:cs typeface="Times New Roman" panose="02020603050405020304" pitchFamily="18" charset="0"/>
              </a:rPr>
              <a:t>, </a:t>
            </a:r>
            <a:r>
              <a:rPr lang="en-US" altLang="en-US" sz="2400" u="sng" dirty="0">
                <a:cs typeface="Times New Roman" panose="02020603050405020304" pitchFamily="18" charset="0"/>
              </a:rPr>
              <a:t>do-while</a:t>
            </a:r>
            <a:r>
              <a:rPr lang="en-US" altLang="en-US" sz="2400" dirty="0">
                <a:cs typeface="Times New Roman" panose="02020603050405020304" pitchFamily="18" charset="0"/>
              </a:rPr>
              <a:t>, and </a:t>
            </a:r>
            <a:r>
              <a:rPr lang="en-US" altLang="en-US" sz="2400" u="sng" dirty="0">
                <a:cs typeface="Times New Roman" panose="02020603050405020304" pitchFamily="18" charset="0"/>
              </a:rPr>
              <a:t>for</a:t>
            </a:r>
            <a:r>
              <a:rPr lang="en-US" altLang="en-US" sz="2400" dirty="0">
                <a:cs typeface="Times New Roman" panose="02020603050405020304" pitchFamily="18" charset="0"/>
              </a:rPr>
              <a:t>, are expressively equivalent; that is, you can write a loop in any of these three forms.</a:t>
            </a:r>
            <a:r>
              <a:rPr lang="en-US" altLang="en-US" sz="2400" dirty="0"/>
              <a:t> </a:t>
            </a:r>
            <a:r>
              <a:rPr lang="en-US" altLang="en-US" sz="2400" dirty="0">
                <a:cs typeface="Courier New" panose="02070309020205020404" pitchFamily="49" charset="0"/>
              </a:rPr>
              <a:t>For example, a </a:t>
            </a:r>
            <a:r>
              <a:rPr lang="en-US" altLang="en-US" sz="2400" u="sng" dirty="0">
                <a:cs typeface="Courier New" panose="02070309020205020404" pitchFamily="49" charset="0"/>
              </a:rPr>
              <a:t>while</a:t>
            </a:r>
            <a:r>
              <a:rPr lang="en-US" altLang="en-US" sz="2400" dirty="0">
                <a:cs typeface="Courier New" panose="02070309020205020404" pitchFamily="49" charset="0"/>
              </a:rPr>
              <a:t> loop in (a) in the following figure can always be converted into the following </a:t>
            </a:r>
            <a:r>
              <a:rPr lang="en-US" altLang="en-US" sz="2400" u="sng" dirty="0">
                <a:cs typeface="Courier New" panose="02070309020205020404" pitchFamily="49" charset="0"/>
              </a:rPr>
              <a:t>for</a:t>
            </a:r>
            <a:r>
              <a:rPr lang="en-US" altLang="en-US" sz="2400" dirty="0">
                <a:cs typeface="Courier New" panose="02070309020205020404" pitchFamily="49" charset="0"/>
              </a:rPr>
              <a:t> loop in (b):</a:t>
            </a:r>
            <a:endParaRPr lang="en-US" altLang="en-US" sz="2400" dirty="0"/>
          </a:p>
        </p:txBody>
      </p:sp>
      <p:sp>
        <p:nvSpPr>
          <p:cNvPr id="149508" name="Rectangle 10">
            <a:extLst>
              <a:ext uri="{FF2B5EF4-FFF2-40B4-BE49-F238E27FC236}">
                <a16:creationId xmlns:a16="http://schemas.microsoft.com/office/drawing/2014/main" id="{B48BD958-4AE6-5A4B-9A86-B78CC532B4C3}"/>
              </a:ext>
            </a:extLst>
          </p:cNvPr>
          <p:cNvSpPr>
            <a:spLocks noChangeArrowheads="1"/>
          </p:cNvSpPr>
          <p:nvPr/>
        </p:nvSpPr>
        <p:spPr bwMode="auto">
          <a:xfrm>
            <a:off x="1976438" y="31337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9509" name="Text Box 11">
            <a:extLst>
              <a:ext uri="{FF2B5EF4-FFF2-40B4-BE49-F238E27FC236}">
                <a16:creationId xmlns:a16="http://schemas.microsoft.com/office/drawing/2014/main" id="{332200CC-F9A0-E048-B32A-2F5F7C2087B1}"/>
              </a:ext>
            </a:extLst>
          </p:cNvPr>
          <p:cNvSpPr txBox="1">
            <a:spLocks noChangeArrowheads="1"/>
          </p:cNvSpPr>
          <p:nvPr/>
        </p:nvSpPr>
        <p:spPr bwMode="auto">
          <a:xfrm>
            <a:off x="304800" y="3887458"/>
            <a:ext cx="86106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000" dirty="0">
                <a:cs typeface="Times New Roman" panose="02020603050405020304" pitchFamily="18" charset="0"/>
              </a:rPr>
              <a:t>A for loop in (a) in the following figure can generally be converted into the following while loop in (b):</a:t>
            </a:r>
          </a:p>
        </p:txBody>
      </p:sp>
      <p:sp>
        <p:nvSpPr>
          <p:cNvPr id="149510" name="Rectangle 13">
            <a:extLst>
              <a:ext uri="{FF2B5EF4-FFF2-40B4-BE49-F238E27FC236}">
                <a16:creationId xmlns:a16="http://schemas.microsoft.com/office/drawing/2014/main" id="{FD696138-5997-374B-99DA-DE2C9E7065E2}"/>
              </a:ext>
            </a:extLst>
          </p:cNvPr>
          <p:cNvSpPr>
            <a:spLocks noChangeArrowheads="1"/>
          </p:cNvSpPr>
          <p:nvPr/>
        </p:nvSpPr>
        <p:spPr bwMode="auto">
          <a:xfrm>
            <a:off x="2024063" y="30099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49511" name="Object 12">
            <a:extLst>
              <a:ext uri="{FF2B5EF4-FFF2-40B4-BE49-F238E27FC236}">
                <a16:creationId xmlns:a16="http://schemas.microsoft.com/office/drawing/2014/main" id="{3E5990E5-CCB0-3843-A084-0259F4E2899C}"/>
              </a:ext>
            </a:extLst>
          </p:cNvPr>
          <p:cNvGraphicFramePr>
            <a:graphicFrameLocks noChangeAspect="1"/>
          </p:cNvGraphicFramePr>
          <p:nvPr/>
        </p:nvGraphicFramePr>
        <p:xfrm>
          <a:off x="230187" y="4869653"/>
          <a:ext cx="8759825" cy="1441450"/>
        </p:xfrm>
        <a:graphic>
          <a:graphicData uri="http://schemas.openxmlformats.org/presentationml/2006/ole">
            <mc:AlternateContent xmlns:mc="http://schemas.openxmlformats.org/markup-compatibility/2006">
              <mc:Choice xmlns:v="urn:schemas-microsoft-com:vml" Requires="v">
                <p:oleObj name="Picture" r:id="rId2" imgW="31661100" imgH="5219700" progId="Word.Picture.8">
                  <p:embed/>
                </p:oleObj>
              </mc:Choice>
              <mc:Fallback>
                <p:oleObj name="Picture" r:id="rId2" imgW="31661100" imgH="5219700" progId="Word.Picture.8">
                  <p:embed/>
                  <p:pic>
                    <p:nvPicPr>
                      <p:cNvPr id="149511" name="Object 12">
                        <a:extLst>
                          <a:ext uri="{FF2B5EF4-FFF2-40B4-BE49-F238E27FC236}">
                            <a16:creationId xmlns:a16="http://schemas.microsoft.com/office/drawing/2014/main" id="{3E5990E5-CCB0-3843-A084-0259F4E289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187" y="4869653"/>
                        <a:ext cx="8759825" cy="144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49512" name="Rectangle 15">
            <a:extLst>
              <a:ext uri="{FF2B5EF4-FFF2-40B4-BE49-F238E27FC236}">
                <a16:creationId xmlns:a16="http://schemas.microsoft.com/office/drawing/2014/main" id="{CDA65387-8829-8545-817D-C18266058F03}"/>
              </a:ext>
            </a:extLst>
          </p:cNvPr>
          <p:cNvSpPr>
            <a:spLocks noChangeArrowheads="1"/>
          </p:cNvSpPr>
          <p:nvPr/>
        </p:nvSpPr>
        <p:spPr bwMode="auto">
          <a:xfrm>
            <a:off x="1976438" y="31337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49513" name="Object 14">
            <a:extLst>
              <a:ext uri="{FF2B5EF4-FFF2-40B4-BE49-F238E27FC236}">
                <a16:creationId xmlns:a16="http://schemas.microsoft.com/office/drawing/2014/main" id="{23462652-AF8E-744E-8C84-36ACA49C1FC5}"/>
              </a:ext>
            </a:extLst>
          </p:cNvPr>
          <p:cNvGraphicFramePr>
            <a:graphicFrameLocks noChangeAspect="1"/>
          </p:cNvGraphicFramePr>
          <p:nvPr/>
        </p:nvGraphicFramePr>
        <p:xfrm>
          <a:off x="152400" y="2590800"/>
          <a:ext cx="8991600" cy="1022350"/>
        </p:xfrm>
        <a:graphic>
          <a:graphicData uri="http://schemas.openxmlformats.org/presentationml/2006/ole">
            <mc:AlternateContent xmlns:mc="http://schemas.openxmlformats.org/markup-compatibility/2006">
              <mc:Choice xmlns:v="urn:schemas-microsoft-com:vml" Requires="v">
                <p:oleObj name="Picture" r:id="rId4" imgW="32245300" imgH="3670300" progId="Word.Picture.8">
                  <p:embed/>
                </p:oleObj>
              </mc:Choice>
              <mc:Fallback>
                <p:oleObj name="Picture" r:id="rId4" imgW="32245300" imgH="3670300" progId="Word.Picture.8">
                  <p:embed/>
                  <p:pic>
                    <p:nvPicPr>
                      <p:cNvPr id="149513" name="Object 14">
                        <a:extLst>
                          <a:ext uri="{FF2B5EF4-FFF2-40B4-BE49-F238E27FC236}">
                            <a16:creationId xmlns:a16="http://schemas.microsoft.com/office/drawing/2014/main" id="{23462652-AF8E-744E-8C84-36ACA49C1F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2590800"/>
                        <a:ext cx="899160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180589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Slide Number Placeholder 4">
            <a:extLst>
              <a:ext uri="{FF2B5EF4-FFF2-40B4-BE49-F238E27FC236}">
                <a16:creationId xmlns:a16="http://schemas.microsoft.com/office/drawing/2014/main" id="{D0E9DAB4-412B-AB49-BCD8-140A0820FEF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6A259B1-7C76-7D44-ABFF-B9D13E981AB9}" type="slidenum">
              <a:rPr lang="en-US" altLang="en-US" sz="1400" smtClean="0"/>
              <a:pPr>
                <a:spcBef>
                  <a:spcPct val="0"/>
                </a:spcBef>
                <a:buClrTx/>
                <a:buSzTx/>
                <a:buFontTx/>
                <a:buNone/>
              </a:pPr>
              <a:t>60</a:t>
            </a:fld>
            <a:endParaRPr lang="en-US" altLang="en-US" sz="1400"/>
          </a:p>
        </p:txBody>
      </p:sp>
      <p:sp>
        <p:nvSpPr>
          <p:cNvPr id="155650" name="Rectangle 2">
            <a:extLst>
              <a:ext uri="{FF2B5EF4-FFF2-40B4-BE49-F238E27FC236}">
                <a16:creationId xmlns:a16="http://schemas.microsoft.com/office/drawing/2014/main" id="{D5905E72-1D5D-8E44-B73F-27946E83B53F}"/>
              </a:ext>
            </a:extLst>
          </p:cNvPr>
          <p:cNvSpPr>
            <a:spLocks noGrp="1" noChangeArrowheads="1"/>
          </p:cNvSpPr>
          <p:nvPr>
            <p:ph type="title"/>
          </p:nvPr>
        </p:nvSpPr>
        <p:spPr>
          <a:xfrm>
            <a:off x="0" y="-76242"/>
            <a:ext cx="7772400" cy="569564"/>
          </a:xfrm>
        </p:spPr>
        <p:txBody>
          <a:bodyPr>
            <a:normAutofit fontScale="90000"/>
          </a:bodyPr>
          <a:lstStyle/>
          <a:p>
            <a:r>
              <a:rPr lang="en-US" altLang="en-US" sz="4200" dirty="0">
                <a:latin typeface="Courier New" panose="02070309020205020404" pitchFamily="49" charset="0"/>
              </a:rPr>
              <a:t>break</a:t>
            </a:r>
            <a:endParaRPr lang="en-US" altLang="en-US" dirty="0"/>
          </a:p>
        </p:txBody>
      </p:sp>
      <p:sp>
        <p:nvSpPr>
          <p:cNvPr id="155651" name="Rectangle 11">
            <a:extLst>
              <a:ext uri="{FF2B5EF4-FFF2-40B4-BE49-F238E27FC236}">
                <a16:creationId xmlns:a16="http://schemas.microsoft.com/office/drawing/2014/main" id="{1638A4F8-C760-F440-98BD-A7243BB66713}"/>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5652" name="Object 10">
            <a:extLst>
              <a:ext uri="{FF2B5EF4-FFF2-40B4-BE49-F238E27FC236}">
                <a16:creationId xmlns:a16="http://schemas.microsoft.com/office/drawing/2014/main" id="{0D8B628F-1C6C-364A-B9A2-07F9B1AD0E28}"/>
              </a:ext>
            </a:extLst>
          </p:cNvPr>
          <p:cNvGraphicFramePr>
            <a:graphicFrameLocks noChangeAspect="1"/>
          </p:cNvGraphicFramePr>
          <p:nvPr/>
        </p:nvGraphicFramePr>
        <p:xfrm>
          <a:off x="-76200" y="341294"/>
          <a:ext cx="7627937" cy="4395788"/>
        </p:xfrm>
        <a:graphic>
          <a:graphicData uri="http://schemas.openxmlformats.org/presentationml/2006/ole">
            <mc:AlternateContent xmlns:mc="http://schemas.openxmlformats.org/markup-compatibility/2006">
              <mc:Choice xmlns:v="urn:schemas-microsoft-com:vml" Requires="v">
                <p:oleObj name="Picture" r:id="rId2" imgW="2463800" imgH="1422400" progId="Word.Picture.8">
                  <p:embed/>
                </p:oleObj>
              </mc:Choice>
              <mc:Fallback>
                <p:oleObj name="Picture" r:id="rId2" imgW="2463800" imgH="1422400" progId="Word.Picture.8">
                  <p:embed/>
                  <p:pic>
                    <p:nvPicPr>
                      <p:cNvPr id="155652" name="Object 10">
                        <a:extLst>
                          <a:ext uri="{FF2B5EF4-FFF2-40B4-BE49-F238E27FC236}">
                            <a16:creationId xmlns:a16="http://schemas.microsoft.com/office/drawing/2014/main" id="{0D8B628F-1C6C-364A-B9A2-07F9B1AD0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41294"/>
                        <a:ext cx="7627937" cy="439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5653" name="Rectangle 12">
            <a:extLst>
              <a:ext uri="{FF2B5EF4-FFF2-40B4-BE49-F238E27FC236}">
                <a16:creationId xmlns:a16="http://schemas.microsoft.com/office/drawing/2014/main" id="{48D41206-407C-C045-8E58-86ED55675075}"/>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
            <a:extLst>
              <a:ext uri="{FF2B5EF4-FFF2-40B4-BE49-F238E27FC236}">
                <a16:creationId xmlns:a16="http://schemas.microsoft.com/office/drawing/2014/main" id="{E74CBACA-F521-74D8-4D99-B5CD0715D142}"/>
              </a:ext>
            </a:extLst>
          </p:cNvPr>
          <p:cNvSpPr>
            <a:spLocks noChangeArrowheads="1"/>
          </p:cNvSpPr>
          <p:nvPr/>
        </p:nvSpPr>
        <p:spPr bwMode="auto">
          <a:xfrm>
            <a:off x="-26330" y="4628956"/>
            <a:ext cx="917033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Summary. </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break statement is a control flow statement that is used to terminate a loop prematurely. In this example, it stops the loop when sum becomes 100 or greater, even though the loop's original condition (number &lt; 20) might still be true. This is useful when you need to exit a loop as soon as a certain condition is met, which can help in improving efficiency and preventing unnecessary iterations. </a:t>
            </a:r>
          </a:p>
        </p:txBody>
      </p:sp>
      <p:sp>
        <p:nvSpPr>
          <p:cNvPr id="3" name="Rectangle 1">
            <a:extLst>
              <a:ext uri="{FF2B5EF4-FFF2-40B4-BE49-F238E27FC236}">
                <a16:creationId xmlns:a16="http://schemas.microsoft.com/office/drawing/2014/main" id="{6CC911E7-20CA-0DE2-295E-370E8FF83369}"/>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87887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Slide Number Placeholder 4">
            <a:extLst>
              <a:ext uri="{FF2B5EF4-FFF2-40B4-BE49-F238E27FC236}">
                <a16:creationId xmlns:a16="http://schemas.microsoft.com/office/drawing/2014/main" id="{C44A3FAD-0FA7-F645-AE7A-D991DB0116F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027454A-E389-7843-8576-F631C6A99860}" type="slidenum">
              <a:rPr lang="en-US" altLang="en-US" sz="1400" smtClean="0"/>
              <a:pPr>
                <a:spcBef>
                  <a:spcPct val="0"/>
                </a:spcBef>
                <a:buClrTx/>
                <a:buSzTx/>
                <a:buFontTx/>
                <a:buNone/>
              </a:pPr>
              <a:t>61</a:t>
            </a:fld>
            <a:endParaRPr lang="en-US" altLang="en-US" sz="1400"/>
          </a:p>
        </p:txBody>
      </p:sp>
      <p:sp>
        <p:nvSpPr>
          <p:cNvPr id="156674" name="Rectangle 2">
            <a:extLst>
              <a:ext uri="{FF2B5EF4-FFF2-40B4-BE49-F238E27FC236}">
                <a16:creationId xmlns:a16="http://schemas.microsoft.com/office/drawing/2014/main" id="{0977962E-BF9C-E541-AA78-25E96A9A0521}"/>
              </a:ext>
            </a:extLst>
          </p:cNvPr>
          <p:cNvSpPr>
            <a:spLocks noGrp="1" noChangeArrowheads="1"/>
          </p:cNvSpPr>
          <p:nvPr>
            <p:ph type="title"/>
          </p:nvPr>
        </p:nvSpPr>
        <p:spPr>
          <a:xfrm>
            <a:off x="0" y="0"/>
            <a:ext cx="7772400" cy="501443"/>
          </a:xfrm>
        </p:spPr>
        <p:txBody>
          <a:bodyPr>
            <a:normAutofit fontScale="90000"/>
          </a:bodyPr>
          <a:lstStyle/>
          <a:p>
            <a:r>
              <a:rPr lang="en-US" altLang="en-US" sz="4200" dirty="0">
                <a:highlight>
                  <a:srgbClr val="00FF00"/>
                </a:highlight>
                <a:latin typeface="Courier New" panose="02070309020205020404" pitchFamily="49" charset="0"/>
              </a:rPr>
              <a:t>continue</a:t>
            </a:r>
            <a:endParaRPr lang="en-US" altLang="en-US" dirty="0">
              <a:highlight>
                <a:srgbClr val="00FF00"/>
              </a:highlight>
            </a:endParaRPr>
          </a:p>
        </p:txBody>
      </p:sp>
      <p:sp>
        <p:nvSpPr>
          <p:cNvPr id="156675" name="Rectangle 3">
            <a:extLst>
              <a:ext uri="{FF2B5EF4-FFF2-40B4-BE49-F238E27FC236}">
                <a16:creationId xmlns:a16="http://schemas.microsoft.com/office/drawing/2014/main" id="{5C642429-35B4-484D-91E0-0352A1267A11}"/>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6" name="Rectangle 5">
            <a:extLst>
              <a:ext uri="{FF2B5EF4-FFF2-40B4-BE49-F238E27FC236}">
                <a16:creationId xmlns:a16="http://schemas.microsoft.com/office/drawing/2014/main" id="{857033FE-D475-C441-8F9E-E7DE9B7CE05E}"/>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7" name="Rectangle 7">
            <a:extLst>
              <a:ext uri="{FF2B5EF4-FFF2-40B4-BE49-F238E27FC236}">
                <a16:creationId xmlns:a16="http://schemas.microsoft.com/office/drawing/2014/main" id="{D82EF792-5AAD-DF42-9AC1-5A3A1A837A5B}"/>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8" name="Rectangle 9">
            <a:extLst>
              <a:ext uri="{FF2B5EF4-FFF2-40B4-BE49-F238E27FC236}">
                <a16:creationId xmlns:a16="http://schemas.microsoft.com/office/drawing/2014/main" id="{5CB96DE4-6D63-0B43-8A91-66E8B83228DD}"/>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6679" name="Object 8">
            <a:extLst>
              <a:ext uri="{FF2B5EF4-FFF2-40B4-BE49-F238E27FC236}">
                <a16:creationId xmlns:a16="http://schemas.microsoft.com/office/drawing/2014/main" id="{8AA09883-DFE1-9646-8301-7D94070F1006}"/>
              </a:ext>
            </a:extLst>
          </p:cNvPr>
          <p:cNvGraphicFramePr>
            <a:graphicFrameLocks noChangeAspect="1"/>
          </p:cNvGraphicFramePr>
          <p:nvPr>
            <p:extLst>
              <p:ext uri="{D42A27DB-BD31-4B8C-83A1-F6EECF244321}">
                <p14:modId xmlns:p14="http://schemas.microsoft.com/office/powerpoint/2010/main" val="174748406"/>
              </p:ext>
            </p:extLst>
          </p:nvPr>
        </p:nvGraphicFramePr>
        <p:xfrm>
          <a:off x="0" y="409576"/>
          <a:ext cx="8112125" cy="4496722"/>
        </p:xfrm>
        <a:graphic>
          <a:graphicData uri="http://schemas.openxmlformats.org/presentationml/2006/ole">
            <mc:AlternateContent xmlns:mc="http://schemas.openxmlformats.org/markup-compatibility/2006">
              <mc:Choice xmlns:v="urn:schemas-microsoft-com:vml" Requires="v">
                <p:oleObj name="Picture" r:id="rId2" imgW="2235200" imgH="1358900" progId="Word.Picture.8">
                  <p:embed/>
                </p:oleObj>
              </mc:Choice>
              <mc:Fallback>
                <p:oleObj name="Picture" r:id="rId2" imgW="2235200" imgH="1358900" progId="Word.Picture.8">
                  <p:embed/>
                  <p:pic>
                    <p:nvPicPr>
                      <p:cNvPr id="156679" name="Object 8">
                        <a:extLst>
                          <a:ext uri="{FF2B5EF4-FFF2-40B4-BE49-F238E27FC236}">
                            <a16:creationId xmlns:a16="http://schemas.microsoft.com/office/drawing/2014/main" id="{8AA09883-DFE1-9646-8301-7D94070F10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9576"/>
                        <a:ext cx="8112125" cy="4496722"/>
                      </a:xfrm>
                      <a:prstGeom prst="rect">
                        <a:avLst/>
                      </a:prstGeom>
                      <a:noFill/>
                      <a:ln>
                        <a:noFill/>
                      </a:ln>
                    </p:spPr>
                  </p:pic>
                </p:oleObj>
              </mc:Fallback>
            </mc:AlternateContent>
          </a:graphicData>
        </a:graphic>
      </p:graphicFrame>
      <p:sp>
        <p:nvSpPr>
          <p:cNvPr id="2" name="Rectangle 1">
            <a:extLst>
              <a:ext uri="{FF2B5EF4-FFF2-40B4-BE49-F238E27FC236}">
                <a16:creationId xmlns:a16="http://schemas.microsoft.com/office/drawing/2014/main" id="{097FD5DF-7109-C74E-4BE5-671D9F213E77}"/>
              </a:ext>
            </a:extLst>
          </p:cNvPr>
          <p:cNvSpPr>
            <a:spLocks noChangeArrowheads="1"/>
          </p:cNvSpPr>
          <p:nvPr/>
        </p:nvSpPr>
        <p:spPr bwMode="auto">
          <a:xfrm>
            <a:off x="0" y="4648423"/>
            <a:ext cx="914400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Condition Check:</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if statement checks if number is equal to 10 or 11.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number is 10 or 11, the continue statement is executed.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continue statement causes the loop to skip the rest of the code inside the loop for that iteration, meaning the line sum += number; will not be executed when number is 10 or 11.</a:t>
            </a:r>
          </a:p>
        </p:txBody>
      </p:sp>
    </p:spTree>
    <p:extLst>
      <p:ext uri="{BB962C8B-B14F-4D97-AF65-F5344CB8AC3E}">
        <p14:creationId xmlns:p14="http://schemas.microsoft.com/office/powerpoint/2010/main" val="36233917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Slide Number Placeholder 4">
            <a:extLst>
              <a:ext uri="{FF2B5EF4-FFF2-40B4-BE49-F238E27FC236}">
                <a16:creationId xmlns:a16="http://schemas.microsoft.com/office/drawing/2014/main" id="{C44A3FAD-0FA7-F645-AE7A-D991DB0116F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027454A-E389-7843-8576-F631C6A99860}" type="slidenum">
              <a:rPr lang="en-US" altLang="en-US" sz="1400" smtClean="0"/>
              <a:pPr>
                <a:spcBef>
                  <a:spcPct val="0"/>
                </a:spcBef>
                <a:buClrTx/>
                <a:buSzTx/>
                <a:buFontTx/>
                <a:buNone/>
              </a:pPr>
              <a:t>62</a:t>
            </a:fld>
            <a:endParaRPr lang="en-US" altLang="en-US" sz="1400"/>
          </a:p>
        </p:txBody>
      </p:sp>
      <p:sp>
        <p:nvSpPr>
          <p:cNvPr id="156674" name="Rectangle 2">
            <a:extLst>
              <a:ext uri="{FF2B5EF4-FFF2-40B4-BE49-F238E27FC236}">
                <a16:creationId xmlns:a16="http://schemas.microsoft.com/office/drawing/2014/main" id="{0977962E-BF9C-E541-AA78-25E96A9A0521}"/>
              </a:ext>
            </a:extLst>
          </p:cNvPr>
          <p:cNvSpPr>
            <a:spLocks noGrp="1" noChangeArrowheads="1"/>
          </p:cNvSpPr>
          <p:nvPr>
            <p:ph type="title"/>
          </p:nvPr>
        </p:nvSpPr>
        <p:spPr>
          <a:xfrm>
            <a:off x="0" y="0"/>
            <a:ext cx="7772400" cy="501443"/>
          </a:xfrm>
        </p:spPr>
        <p:txBody>
          <a:bodyPr>
            <a:normAutofit fontScale="90000"/>
          </a:bodyPr>
          <a:lstStyle/>
          <a:p>
            <a:r>
              <a:rPr lang="en-US" altLang="en-US" sz="4200" dirty="0">
                <a:highlight>
                  <a:srgbClr val="00FF00"/>
                </a:highlight>
                <a:latin typeface="Courier New" panose="02070309020205020404" pitchFamily="49" charset="0"/>
              </a:rPr>
              <a:t>continue</a:t>
            </a:r>
            <a:endParaRPr lang="en-US" altLang="en-US" dirty="0">
              <a:highlight>
                <a:srgbClr val="00FF00"/>
              </a:highlight>
            </a:endParaRPr>
          </a:p>
        </p:txBody>
      </p:sp>
      <p:sp>
        <p:nvSpPr>
          <p:cNvPr id="156675" name="Rectangle 3">
            <a:extLst>
              <a:ext uri="{FF2B5EF4-FFF2-40B4-BE49-F238E27FC236}">
                <a16:creationId xmlns:a16="http://schemas.microsoft.com/office/drawing/2014/main" id="{5C642429-35B4-484D-91E0-0352A1267A11}"/>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6" name="Rectangle 5">
            <a:extLst>
              <a:ext uri="{FF2B5EF4-FFF2-40B4-BE49-F238E27FC236}">
                <a16:creationId xmlns:a16="http://schemas.microsoft.com/office/drawing/2014/main" id="{857033FE-D475-C441-8F9E-E7DE9B7CE05E}"/>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7" name="Rectangle 7">
            <a:extLst>
              <a:ext uri="{FF2B5EF4-FFF2-40B4-BE49-F238E27FC236}">
                <a16:creationId xmlns:a16="http://schemas.microsoft.com/office/drawing/2014/main" id="{D82EF792-5AAD-DF42-9AC1-5A3A1A837A5B}"/>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8" name="Rectangle 9">
            <a:extLst>
              <a:ext uri="{FF2B5EF4-FFF2-40B4-BE49-F238E27FC236}">
                <a16:creationId xmlns:a16="http://schemas.microsoft.com/office/drawing/2014/main" id="{5CB96DE4-6D63-0B43-8A91-66E8B83228DD}"/>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6679" name="Object 8">
            <a:extLst>
              <a:ext uri="{FF2B5EF4-FFF2-40B4-BE49-F238E27FC236}">
                <a16:creationId xmlns:a16="http://schemas.microsoft.com/office/drawing/2014/main" id="{8AA09883-DFE1-9646-8301-7D94070F1006}"/>
              </a:ext>
            </a:extLst>
          </p:cNvPr>
          <p:cNvGraphicFramePr>
            <a:graphicFrameLocks noChangeAspect="1"/>
          </p:cNvGraphicFramePr>
          <p:nvPr/>
        </p:nvGraphicFramePr>
        <p:xfrm>
          <a:off x="0" y="409576"/>
          <a:ext cx="8112125" cy="4496722"/>
        </p:xfrm>
        <a:graphic>
          <a:graphicData uri="http://schemas.openxmlformats.org/presentationml/2006/ole">
            <mc:AlternateContent xmlns:mc="http://schemas.openxmlformats.org/markup-compatibility/2006">
              <mc:Choice xmlns:v="urn:schemas-microsoft-com:vml" Requires="v">
                <p:oleObj name="Picture" r:id="rId2" imgW="2235200" imgH="1358900" progId="Word.Picture.8">
                  <p:embed/>
                </p:oleObj>
              </mc:Choice>
              <mc:Fallback>
                <p:oleObj name="Picture" r:id="rId2" imgW="2235200" imgH="1358900" progId="Word.Picture.8">
                  <p:embed/>
                  <p:pic>
                    <p:nvPicPr>
                      <p:cNvPr id="156679" name="Object 8">
                        <a:extLst>
                          <a:ext uri="{FF2B5EF4-FFF2-40B4-BE49-F238E27FC236}">
                            <a16:creationId xmlns:a16="http://schemas.microsoft.com/office/drawing/2014/main" id="{8AA09883-DFE1-9646-8301-7D94070F10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9576"/>
                        <a:ext cx="8112125" cy="4496722"/>
                      </a:xfrm>
                      <a:prstGeom prst="rect">
                        <a:avLst/>
                      </a:prstGeom>
                      <a:noFill/>
                      <a:ln>
                        <a:noFill/>
                      </a:ln>
                    </p:spPr>
                  </p:pic>
                </p:oleObj>
              </mc:Fallback>
            </mc:AlternateContent>
          </a:graphicData>
        </a:graphic>
      </p:graphicFrame>
      <p:sp>
        <p:nvSpPr>
          <p:cNvPr id="2" name="Rectangle 1">
            <a:extLst>
              <a:ext uri="{FF2B5EF4-FFF2-40B4-BE49-F238E27FC236}">
                <a16:creationId xmlns:a16="http://schemas.microsoft.com/office/drawing/2014/main" id="{097FD5DF-7109-C74E-4BE5-671D9F213E77}"/>
              </a:ext>
            </a:extLst>
          </p:cNvPr>
          <p:cNvSpPr>
            <a:spLocks noChangeArrowheads="1"/>
          </p:cNvSpPr>
          <p:nvPr/>
        </p:nvSpPr>
        <p:spPr bwMode="auto">
          <a:xfrm>
            <a:off x="0" y="4709978"/>
            <a:ext cx="9144000"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Summation: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all other values of number, the code sum += number; is executed, adding the current number to sum.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Printing the Result: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After the loop finishes, the total sum is printed. </a:t>
            </a:r>
          </a:p>
        </p:txBody>
      </p:sp>
    </p:spTree>
    <p:extLst>
      <p:ext uri="{BB962C8B-B14F-4D97-AF65-F5344CB8AC3E}">
        <p14:creationId xmlns:p14="http://schemas.microsoft.com/office/powerpoint/2010/main" val="32673389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Slide Number Placeholder 4">
            <a:extLst>
              <a:ext uri="{FF2B5EF4-FFF2-40B4-BE49-F238E27FC236}">
                <a16:creationId xmlns:a16="http://schemas.microsoft.com/office/drawing/2014/main" id="{C44A3FAD-0FA7-F645-AE7A-D991DB0116F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027454A-E389-7843-8576-F631C6A99860}" type="slidenum">
              <a:rPr lang="en-US" altLang="en-US" sz="1400" smtClean="0"/>
              <a:pPr>
                <a:spcBef>
                  <a:spcPct val="0"/>
                </a:spcBef>
                <a:buClrTx/>
                <a:buSzTx/>
                <a:buFontTx/>
                <a:buNone/>
              </a:pPr>
              <a:t>63</a:t>
            </a:fld>
            <a:endParaRPr lang="en-US" altLang="en-US" sz="1400"/>
          </a:p>
        </p:txBody>
      </p:sp>
      <p:sp>
        <p:nvSpPr>
          <p:cNvPr id="156674" name="Rectangle 2">
            <a:extLst>
              <a:ext uri="{FF2B5EF4-FFF2-40B4-BE49-F238E27FC236}">
                <a16:creationId xmlns:a16="http://schemas.microsoft.com/office/drawing/2014/main" id="{0977962E-BF9C-E541-AA78-25E96A9A0521}"/>
              </a:ext>
            </a:extLst>
          </p:cNvPr>
          <p:cNvSpPr>
            <a:spLocks noGrp="1" noChangeArrowheads="1"/>
          </p:cNvSpPr>
          <p:nvPr>
            <p:ph type="title"/>
          </p:nvPr>
        </p:nvSpPr>
        <p:spPr>
          <a:xfrm>
            <a:off x="0" y="0"/>
            <a:ext cx="7772400" cy="501443"/>
          </a:xfrm>
        </p:spPr>
        <p:txBody>
          <a:bodyPr>
            <a:normAutofit fontScale="90000"/>
          </a:bodyPr>
          <a:lstStyle/>
          <a:p>
            <a:r>
              <a:rPr lang="en-US" altLang="en-US" sz="4200" dirty="0">
                <a:highlight>
                  <a:srgbClr val="00FF00"/>
                </a:highlight>
                <a:latin typeface="Courier New" panose="02070309020205020404" pitchFamily="49" charset="0"/>
              </a:rPr>
              <a:t>continue</a:t>
            </a:r>
            <a:endParaRPr lang="en-US" altLang="en-US" dirty="0">
              <a:highlight>
                <a:srgbClr val="00FF00"/>
              </a:highlight>
            </a:endParaRPr>
          </a:p>
        </p:txBody>
      </p:sp>
      <p:sp>
        <p:nvSpPr>
          <p:cNvPr id="156675" name="Rectangle 3">
            <a:extLst>
              <a:ext uri="{FF2B5EF4-FFF2-40B4-BE49-F238E27FC236}">
                <a16:creationId xmlns:a16="http://schemas.microsoft.com/office/drawing/2014/main" id="{5C642429-35B4-484D-91E0-0352A1267A11}"/>
              </a:ext>
            </a:extLst>
          </p:cNvPr>
          <p:cNvSpPr>
            <a:spLocks noChangeArrowheads="1"/>
          </p:cNvSpPr>
          <p:nvPr/>
        </p:nvSpPr>
        <p:spPr bwMode="auto">
          <a:xfrm>
            <a:off x="-76200" y="2476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6" name="Rectangle 5">
            <a:extLst>
              <a:ext uri="{FF2B5EF4-FFF2-40B4-BE49-F238E27FC236}">
                <a16:creationId xmlns:a16="http://schemas.microsoft.com/office/drawing/2014/main" id="{857033FE-D475-C441-8F9E-E7DE9B7CE05E}"/>
              </a:ext>
            </a:extLst>
          </p:cNvPr>
          <p:cNvSpPr>
            <a:spLocks noChangeArrowheads="1"/>
          </p:cNvSpPr>
          <p:nvPr/>
        </p:nvSpPr>
        <p:spPr bwMode="auto">
          <a:xfrm>
            <a:off x="76200" y="43815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7" name="Rectangle 7">
            <a:extLst>
              <a:ext uri="{FF2B5EF4-FFF2-40B4-BE49-F238E27FC236}">
                <a16:creationId xmlns:a16="http://schemas.microsoft.com/office/drawing/2014/main" id="{D82EF792-5AAD-DF42-9AC1-5A3A1A837A5B}"/>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56678" name="Rectangle 9">
            <a:extLst>
              <a:ext uri="{FF2B5EF4-FFF2-40B4-BE49-F238E27FC236}">
                <a16:creationId xmlns:a16="http://schemas.microsoft.com/office/drawing/2014/main" id="{5CB96DE4-6D63-0B43-8A91-66E8B83228DD}"/>
              </a:ext>
            </a:extLst>
          </p:cNvPr>
          <p:cNvSpPr>
            <a:spLocks noChangeArrowheads="1"/>
          </p:cNvSpPr>
          <p:nvPr/>
        </p:nvSpPr>
        <p:spPr bwMode="auto">
          <a:xfrm>
            <a:off x="0" y="25241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56679" name="Object 8">
            <a:extLst>
              <a:ext uri="{FF2B5EF4-FFF2-40B4-BE49-F238E27FC236}">
                <a16:creationId xmlns:a16="http://schemas.microsoft.com/office/drawing/2014/main" id="{8AA09883-DFE1-9646-8301-7D94070F1006}"/>
              </a:ext>
            </a:extLst>
          </p:cNvPr>
          <p:cNvGraphicFramePr>
            <a:graphicFrameLocks noChangeAspect="1"/>
          </p:cNvGraphicFramePr>
          <p:nvPr/>
        </p:nvGraphicFramePr>
        <p:xfrm>
          <a:off x="0" y="409576"/>
          <a:ext cx="8112125" cy="4496722"/>
        </p:xfrm>
        <a:graphic>
          <a:graphicData uri="http://schemas.openxmlformats.org/presentationml/2006/ole">
            <mc:AlternateContent xmlns:mc="http://schemas.openxmlformats.org/markup-compatibility/2006">
              <mc:Choice xmlns:v="urn:schemas-microsoft-com:vml" Requires="v">
                <p:oleObj name="Picture" r:id="rId2" imgW="2235200" imgH="1358900" progId="Word.Picture.8">
                  <p:embed/>
                </p:oleObj>
              </mc:Choice>
              <mc:Fallback>
                <p:oleObj name="Picture" r:id="rId2" imgW="2235200" imgH="1358900" progId="Word.Picture.8">
                  <p:embed/>
                  <p:pic>
                    <p:nvPicPr>
                      <p:cNvPr id="156679" name="Object 8">
                        <a:extLst>
                          <a:ext uri="{FF2B5EF4-FFF2-40B4-BE49-F238E27FC236}">
                            <a16:creationId xmlns:a16="http://schemas.microsoft.com/office/drawing/2014/main" id="{8AA09883-DFE1-9646-8301-7D94070F10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9576"/>
                        <a:ext cx="8112125" cy="4496722"/>
                      </a:xfrm>
                      <a:prstGeom prst="rect">
                        <a:avLst/>
                      </a:prstGeom>
                      <a:noFill/>
                      <a:ln>
                        <a:noFill/>
                      </a:ln>
                    </p:spPr>
                  </p:pic>
                </p:oleObj>
              </mc:Fallback>
            </mc:AlternateContent>
          </a:graphicData>
        </a:graphic>
      </p:graphicFrame>
      <p:sp>
        <p:nvSpPr>
          <p:cNvPr id="2" name="Rectangle 1">
            <a:extLst>
              <a:ext uri="{FF2B5EF4-FFF2-40B4-BE49-F238E27FC236}">
                <a16:creationId xmlns:a16="http://schemas.microsoft.com/office/drawing/2014/main" id="{097FD5DF-7109-C74E-4BE5-671D9F213E77}"/>
              </a:ext>
            </a:extLst>
          </p:cNvPr>
          <p:cNvSpPr>
            <a:spLocks noChangeArrowheads="1"/>
          </p:cNvSpPr>
          <p:nvPr/>
        </p:nvSpPr>
        <p:spPr bwMode="auto">
          <a:xfrm>
            <a:off x="0" y="4648423"/>
            <a:ext cx="914400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continue statement is used to skip the current iteration of the loop when certain conditions are met, allowing the program to continue with the next iteration without executing the remaining code in the loop body for that iteration. In this example, it prevents 10 and 11 from being included in the total sum. </a:t>
            </a:r>
          </a:p>
        </p:txBody>
      </p:sp>
    </p:spTree>
    <p:extLst>
      <p:ext uri="{BB962C8B-B14F-4D97-AF65-F5344CB8AC3E}">
        <p14:creationId xmlns:p14="http://schemas.microsoft.com/office/powerpoint/2010/main" val="6279053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64</a:t>
            </a:fld>
            <a:endParaRPr lang="en-US" altLang="en-US" sz="1400"/>
          </a:p>
        </p:txBody>
      </p:sp>
      <p:sp>
        <p:nvSpPr>
          <p:cNvPr id="131074" name="Rectangle 2">
            <a:extLst>
              <a:ext uri="{FF2B5EF4-FFF2-40B4-BE49-F238E27FC236}">
                <a16:creationId xmlns:a16="http://schemas.microsoft.com/office/drawing/2014/main" id="{1627571F-C303-C047-AC3B-F4C9A9FB5BCC}"/>
              </a:ext>
            </a:extLst>
          </p:cNvPr>
          <p:cNvSpPr>
            <a:spLocks noGrp="1" noChangeArrowheads="1"/>
          </p:cNvSpPr>
          <p:nvPr>
            <p:ph type="title"/>
          </p:nvPr>
        </p:nvSpPr>
        <p:spPr>
          <a:xfrm>
            <a:off x="0" y="241300"/>
            <a:ext cx="9144000" cy="628650"/>
          </a:xfrm>
        </p:spPr>
        <p:txBody>
          <a:bodyPr>
            <a:normAutofit fontScale="90000"/>
          </a:bodyPr>
          <a:lstStyle/>
          <a:p>
            <a:r>
              <a:rPr lang="en-US" altLang="en-US" sz="3600"/>
              <a:t>Problem: Guessing Numbers</a:t>
            </a:r>
            <a:r>
              <a:rPr lang="en-US" altLang="en-US" sz="4000"/>
              <a:t> </a:t>
            </a:r>
          </a:p>
        </p:txBody>
      </p:sp>
      <p:sp>
        <p:nvSpPr>
          <p:cNvPr id="131075" name="Rectangle 3">
            <a:extLst>
              <a:ext uri="{FF2B5EF4-FFF2-40B4-BE49-F238E27FC236}">
                <a16:creationId xmlns:a16="http://schemas.microsoft.com/office/drawing/2014/main" id="{D65D6BB2-EB00-004E-986E-05800B0CFB70}"/>
              </a:ext>
            </a:extLst>
          </p:cNvPr>
          <p:cNvSpPr>
            <a:spLocks noGrp="1" noChangeArrowheads="1"/>
          </p:cNvSpPr>
          <p:nvPr>
            <p:ph type="body" idx="1"/>
          </p:nvPr>
        </p:nvSpPr>
        <p:spPr>
          <a:xfrm>
            <a:off x="309563" y="1009650"/>
            <a:ext cx="8534400" cy="4186238"/>
          </a:xfrm>
        </p:spPr>
        <p:txBody>
          <a:bodyPr/>
          <a:lstStyle/>
          <a:p>
            <a:pPr marL="0" indent="0">
              <a:spcBef>
                <a:spcPct val="100000"/>
              </a:spcBef>
              <a:buFont typeface="Monotype Sorts" pitchFamily="2" charset="2"/>
              <a:buNone/>
            </a:pPr>
            <a:r>
              <a:rPr lang="en-US" altLang="en-US" dirty="0"/>
              <a:t>Write a program that randomly generates an integer between </a:t>
            </a:r>
            <a:r>
              <a:rPr lang="en-US" altLang="en-US" u="sng" dirty="0"/>
              <a:t>0</a:t>
            </a:r>
            <a:r>
              <a:rPr lang="en-US" altLang="en-US" dirty="0"/>
              <a:t> and </a:t>
            </a:r>
            <a:r>
              <a:rPr lang="en-US" altLang="en-US" u="sng" dirty="0"/>
              <a:t>100</a:t>
            </a:r>
            <a:r>
              <a:rPr lang="en-US" altLang="en-US" dirty="0"/>
              <a:t>, inclusive. The program prompts the user to enter a number continuously until the number matches the randomly generated number. For each user input, the program tells the user whether the input is too low or too high, so the user can choose the next input intelligently. </a:t>
            </a:r>
          </a:p>
        </p:txBody>
      </p:sp>
      <p:sp>
        <p:nvSpPr>
          <p:cNvPr id="131076" name="Rectangle 10">
            <a:hlinkClick r:id="rId2"/>
            <a:extLst>
              <a:ext uri="{FF2B5EF4-FFF2-40B4-BE49-F238E27FC236}">
                <a16:creationId xmlns:a16="http://schemas.microsoft.com/office/drawing/2014/main" id="{89F0C0FE-CC92-C04F-B06C-09B6EB7036BD}"/>
              </a:ext>
            </a:extLst>
          </p:cNvPr>
          <p:cNvSpPr>
            <a:spLocks noChangeArrowheads="1"/>
          </p:cNvSpPr>
          <p:nvPr/>
        </p:nvSpPr>
        <p:spPr bwMode="auto">
          <a:xfrm>
            <a:off x="5114018" y="4873626"/>
            <a:ext cx="2649538"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GuessNumberOneTime</a:t>
            </a:r>
          </a:p>
        </p:txBody>
      </p:sp>
      <p:sp>
        <p:nvSpPr>
          <p:cNvPr id="131077" name="Rectangle 13">
            <a:hlinkClick r:id="rId3"/>
            <a:extLst>
              <a:ext uri="{FF2B5EF4-FFF2-40B4-BE49-F238E27FC236}">
                <a16:creationId xmlns:a16="http://schemas.microsoft.com/office/drawing/2014/main" id="{8798F20C-30C4-5449-A3A2-7C42CA95F66B}"/>
              </a:ext>
            </a:extLst>
          </p:cNvPr>
          <p:cNvSpPr>
            <a:spLocks noChangeArrowheads="1"/>
          </p:cNvSpPr>
          <p:nvPr/>
        </p:nvSpPr>
        <p:spPr bwMode="auto">
          <a:xfrm>
            <a:off x="5114018" y="5335588"/>
            <a:ext cx="2649538"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GuessNumber</a:t>
            </a:r>
          </a:p>
        </p:txBody>
      </p:sp>
      <p:sp>
        <p:nvSpPr>
          <p:cNvPr id="7" name="Rectangle 7">
            <a:hlinkClick r:id="rId4"/>
            <a:extLst>
              <a:ext uri="{FF2B5EF4-FFF2-40B4-BE49-F238E27FC236}">
                <a16:creationId xmlns:a16="http://schemas.microsoft.com/office/drawing/2014/main" id="{5481DC78-4667-DE49-B4FA-55DF5DC5EC4B}"/>
              </a:ext>
            </a:extLst>
          </p:cNvPr>
          <p:cNvSpPr>
            <a:spLocks noChangeArrowheads="1"/>
          </p:cNvSpPr>
          <p:nvPr/>
        </p:nvSpPr>
        <p:spPr bwMode="auto">
          <a:xfrm>
            <a:off x="5114018" y="5809669"/>
            <a:ext cx="3267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GuessNumberUsingBreak</a:t>
            </a:r>
          </a:p>
        </p:txBody>
      </p:sp>
    </p:spTree>
    <p:extLst>
      <p:ext uri="{BB962C8B-B14F-4D97-AF65-F5344CB8AC3E}">
        <p14:creationId xmlns:p14="http://schemas.microsoft.com/office/powerpoint/2010/main" val="62715533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65</a:t>
            </a:fld>
            <a:endParaRPr lang="en-US" altLang="en-US" sz="1400"/>
          </a:p>
        </p:txBody>
      </p:sp>
      <p:sp>
        <p:nvSpPr>
          <p:cNvPr id="5" name="TextBox 4">
            <a:extLst>
              <a:ext uri="{FF2B5EF4-FFF2-40B4-BE49-F238E27FC236}">
                <a16:creationId xmlns:a16="http://schemas.microsoft.com/office/drawing/2014/main" id="{3709DEAE-B171-F227-0475-BA914C085D52}"/>
              </a:ext>
            </a:extLst>
          </p:cNvPr>
          <p:cNvSpPr txBox="1"/>
          <p:nvPr/>
        </p:nvSpPr>
        <p:spPr>
          <a:xfrm>
            <a:off x="0" y="0"/>
            <a:ext cx="4572000" cy="369332"/>
          </a:xfrm>
          <a:prstGeom prst="rect">
            <a:avLst/>
          </a:prstGeom>
          <a:noFill/>
        </p:spPr>
        <p:txBody>
          <a:bodyPr wrap="square">
            <a:spAutoFit/>
          </a:bodyPr>
          <a:lstStyle/>
          <a:p>
            <a:r>
              <a:rPr lang="en-AU" dirty="0" err="1"/>
              <a:t>MagicGuessTheNumberChallenge</a:t>
            </a:r>
            <a:endParaRPr lang="en-AU" dirty="0"/>
          </a:p>
        </p:txBody>
      </p:sp>
      <p:pic>
        <p:nvPicPr>
          <p:cNvPr id="8" name="Picture 7">
            <a:extLst>
              <a:ext uri="{FF2B5EF4-FFF2-40B4-BE49-F238E27FC236}">
                <a16:creationId xmlns:a16="http://schemas.microsoft.com/office/drawing/2014/main" id="{454BD5D9-44EE-7090-FC30-FD467AFDB1E5}"/>
              </a:ext>
            </a:extLst>
          </p:cNvPr>
          <p:cNvPicPr>
            <a:picLocks noChangeAspect="1"/>
          </p:cNvPicPr>
          <p:nvPr/>
        </p:nvPicPr>
        <p:blipFill rotWithShape="1">
          <a:blip r:embed="rId2"/>
          <a:srcRect b="28187"/>
          <a:stretch/>
        </p:blipFill>
        <p:spPr>
          <a:xfrm>
            <a:off x="0" y="1445829"/>
            <a:ext cx="9144000" cy="3693729"/>
          </a:xfrm>
          <a:prstGeom prst="rect">
            <a:avLst/>
          </a:prstGeom>
        </p:spPr>
      </p:pic>
    </p:spTree>
    <p:extLst>
      <p:ext uri="{BB962C8B-B14F-4D97-AF65-F5344CB8AC3E}">
        <p14:creationId xmlns:p14="http://schemas.microsoft.com/office/powerpoint/2010/main" val="33222782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66</a:t>
            </a:fld>
            <a:endParaRPr lang="en-US" altLang="en-US" sz="1400"/>
          </a:p>
        </p:txBody>
      </p:sp>
      <p:sp>
        <p:nvSpPr>
          <p:cNvPr id="5" name="TextBox 4">
            <a:extLst>
              <a:ext uri="{FF2B5EF4-FFF2-40B4-BE49-F238E27FC236}">
                <a16:creationId xmlns:a16="http://schemas.microsoft.com/office/drawing/2014/main" id="{3709DEAE-B171-F227-0475-BA914C085D52}"/>
              </a:ext>
            </a:extLst>
          </p:cNvPr>
          <p:cNvSpPr txBox="1"/>
          <p:nvPr/>
        </p:nvSpPr>
        <p:spPr>
          <a:xfrm>
            <a:off x="0" y="0"/>
            <a:ext cx="4572000" cy="369332"/>
          </a:xfrm>
          <a:prstGeom prst="rect">
            <a:avLst/>
          </a:prstGeom>
          <a:noFill/>
        </p:spPr>
        <p:txBody>
          <a:bodyPr wrap="square">
            <a:spAutoFit/>
          </a:bodyPr>
          <a:lstStyle/>
          <a:p>
            <a:r>
              <a:rPr lang="en-AU" dirty="0" err="1"/>
              <a:t>MagicGuessTheNumberChallenge</a:t>
            </a:r>
            <a:endParaRPr lang="en-AU" dirty="0"/>
          </a:p>
        </p:txBody>
      </p:sp>
      <p:pic>
        <p:nvPicPr>
          <p:cNvPr id="4" name="Picture 3">
            <a:extLst>
              <a:ext uri="{FF2B5EF4-FFF2-40B4-BE49-F238E27FC236}">
                <a16:creationId xmlns:a16="http://schemas.microsoft.com/office/drawing/2014/main" id="{271EBADA-7C6E-4993-C1A6-DAEA7BAF1F68}"/>
              </a:ext>
            </a:extLst>
          </p:cNvPr>
          <p:cNvPicPr>
            <a:picLocks noChangeAspect="1"/>
          </p:cNvPicPr>
          <p:nvPr/>
        </p:nvPicPr>
        <p:blipFill rotWithShape="1">
          <a:blip r:embed="rId2"/>
          <a:srcRect b="5096"/>
          <a:stretch/>
        </p:blipFill>
        <p:spPr>
          <a:xfrm>
            <a:off x="0" y="1103471"/>
            <a:ext cx="9144000" cy="4881398"/>
          </a:xfrm>
          <a:prstGeom prst="rect">
            <a:avLst/>
          </a:prstGeom>
        </p:spPr>
      </p:pic>
    </p:spTree>
    <p:extLst>
      <p:ext uri="{BB962C8B-B14F-4D97-AF65-F5344CB8AC3E}">
        <p14:creationId xmlns:p14="http://schemas.microsoft.com/office/powerpoint/2010/main" val="25683615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67</a:t>
            </a:fld>
            <a:endParaRPr lang="en-US" altLang="en-US" sz="1400"/>
          </a:p>
        </p:txBody>
      </p:sp>
      <p:sp>
        <p:nvSpPr>
          <p:cNvPr id="5" name="TextBox 4">
            <a:extLst>
              <a:ext uri="{FF2B5EF4-FFF2-40B4-BE49-F238E27FC236}">
                <a16:creationId xmlns:a16="http://schemas.microsoft.com/office/drawing/2014/main" id="{3709DEAE-B171-F227-0475-BA914C085D52}"/>
              </a:ext>
            </a:extLst>
          </p:cNvPr>
          <p:cNvSpPr txBox="1"/>
          <p:nvPr/>
        </p:nvSpPr>
        <p:spPr>
          <a:xfrm>
            <a:off x="0" y="0"/>
            <a:ext cx="4572000" cy="369332"/>
          </a:xfrm>
          <a:prstGeom prst="rect">
            <a:avLst/>
          </a:prstGeom>
          <a:noFill/>
        </p:spPr>
        <p:txBody>
          <a:bodyPr wrap="square">
            <a:spAutoFit/>
          </a:bodyPr>
          <a:lstStyle/>
          <a:p>
            <a:r>
              <a:rPr lang="en-AU" dirty="0" err="1"/>
              <a:t>MagicGuessTheNumberChallenge</a:t>
            </a:r>
            <a:endParaRPr lang="en-AU" dirty="0"/>
          </a:p>
        </p:txBody>
      </p:sp>
      <p:pic>
        <p:nvPicPr>
          <p:cNvPr id="3" name="Picture 2">
            <a:extLst>
              <a:ext uri="{FF2B5EF4-FFF2-40B4-BE49-F238E27FC236}">
                <a16:creationId xmlns:a16="http://schemas.microsoft.com/office/drawing/2014/main" id="{7963C9DA-312C-071D-20FF-1AF36801B221}"/>
              </a:ext>
            </a:extLst>
          </p:cNvPr>
          <p:cNvPicPr>
            <a:picLocks noChangeAspect="1"/>
          </p:cNvPicPr>
          <p:nvPr/>
        </p:nvPicPr>
        <p:blipFill rotWithShape="1">
          <a:blip r:embed="rId2"/>
          <a:srcRect b="5300"/>
          <a:stretch/>
        </p:blipFill>
        <p:spPr>
          <a:xfrm>
            <a:off x="0" y="993556"/>
            <a:ext cx="9144000" cy="4870888"/>
          </a:xfrm>
          <a:prstGeom prst="rect">
            <a:avLst/>
          </a:prstGeom>
        </p:spPr>
      </p:pic>
    </p:spTree>
    <p:extLst>
      <p:ext uri="{BB962C8B-B14F-4D97-AF65-F5344CB8AC3E}">
        <p14:creationId xmlns:p14="http://schemas.microsoft.com/office/powerpoint/2010/main" val="207555548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68</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333039"/>
            <a:ext cx="2520176" cy="3816429"/>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main method is the entry point of any Java program. The Java Virtual Machine (JVM) calls this method to start the program. It is static because it can be called without creating an instance of the class. </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884903"/>
            <a:ext cx="6327058"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332859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69</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397490"/>
            <a:ext cx="2520176" cy="4401205"/>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generates a random integer between 0 and 100 (inclusive).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Math.random</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generates a double between 0.0 and 1.0. Multiplying by 101 scales this to the range 0.0 to 100.9999. The (int) cast truncates the decimal part, resulting in an integer.</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1185986"/>
            <a:ext cx="6327058" cy="49784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54619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7</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5779" name="Rectangle 3">
            <a:extLst>
              <a:ext uri="{FF2B5EF4-FFF2-40B4-BE49-F238E27FC236}">
                <a16:creationId xmlns:a16="http://schemas.microsoft.com/office/drawing/2014/main" id="{E7A02FB3-5AAF-664E-A75E-2FF37215AFE0}"/>
              </a:ext>
            </a:extLst>
          </p:cNvPr>
          <p:cNvSpPr>
            <a:spLocks noGrp="1" noChangeArrowheads="1"/>
          </p:cNvSpPr>
          <p:nvPr>
            <p:ph type="body" idx="1"/>
          </p:nvPr>
        </p:nvSpPr>
        <p:spPr>
          <a:xfrm>
            <a:off x="228600" y="1415275"/>
            <a:ext cx="8686800" cy="4027449"/>
          </a:xfr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Introduction to switch Statements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programming, a switch statement allows you to execute one block of code among many based on the value of a variable. It's a clean way to handle multiple conditions, especially when you have a single variable that can take on a limited set of possible values. The switch statement evaluates the expression and compares it with the values of each case. When a match is found, the corresponding block of code is executed.</a:t>
            </a:r>
          </a:p>
        </p:txBody>
      </p:sp>
    </p:spTree>
    <p:extLst>
      <p:ext uri="{BB962C8B-B14F-4D97-AF65-F5344CB8AC3E}">
        <p14:creationId xmlns:p14="http://schemas.microsoft.com/office/powerpoint/2010/main" val="13237446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70</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612933"/>
            <a:ext cx="2520176" cy="3970318"/>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creates a Scanner object to read input from the standard input stream (System.in), usually the keyboard.</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1710093"/>
            <a:ext cx="6327058" cy="2462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132256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71</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828377"/>
            <a:ext cx="2520176" cy="3539430"/>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a message to the console, asking the user to guess a number between 0 and 100.</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1" y="1966572"/>
            <a:ext cx="7961971" cy="38633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194361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72</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612933"/>
            <a:ext cx="2520176" cy="3970318"/>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Infinite Loop for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Gussing</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starts an infinite loop, which continues until a break statement is encountered.</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2453218"/>
            <a:ext cx="6389649" cy="39034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1659113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73</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474433"/>
            <a:ext cx="2520176" cy="4247317"/>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Reading the User’s Guess: This prompts the user to enter their guess and reads it as an integer using the </a:t>
            </a:r>
            <a:r>
              <a:rPr kumimoji="0" lang="en-US" altLang="en-US" sz="27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nextInt</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of the Scanner object. </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2809138"/>
            <a:ext cx="6389649" cy="8373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16213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74</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243600"/>
            <a:ext cx="2520176" cy="4708981"/>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Comparing the Guess with the Random Number: If the user's guess matches the random number, it prints a congratulatory message and exits the loop with the break statement.</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3760779"/>
            <a:ext cx="6623824" cy="127957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828174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75</a:t>
            </a:fld>
            <a:endParaRPr lang="en-US" altLang="en-US" sz="1400"/>
          </a:p>
        </p:txBody>
      </p:sp>
      <p:sp>
        <p:nvSpPr>
          <p:cNvPr id="4" name="TextBox 3">
            <a:extLst>
              <a:ext uri="{FF2B5EF4-FFF2-40B4-BE49-F238E27FC236}">
                <a16:creationId xmlns:a16="http://schemas.microsoft.com/office/drawing/2014/main" id="{58B03083-E351-2467-8AB6-EE9A68049029}"/>
              </a:ext>
            </a:extLst>
          </p:cNvPr>
          <p:cNvSpPr txBox="1"/>
          <p:nvPr/>
        </p:nvSpPr>
        <p:spPr>
          <a:xfrm>
            <a:off x="0" y="0"/>
            <a:ext cx="9144000"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MagicGuessTheNumberChallenge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Generate a random number to be guessed</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FFFFFF"/>
                </a:highlight>
                <a:latin typeface="Consolas" panose="020B0609020204030204" pitchFamily="49" charset="0"/>
              </a:rPr>
              <a:t>Math.</a:t>
            </a:r>
            <a:r>
              <a:rPr lang="en-US" sz="1800" i="1" dirty="0" err="1">
                <a:solidFill>
                  <a:srgbClr val="000000"/>
                </a:solidFill>
                <a:effectLst/>
                <a:highlight>
                  <a:srgbClr val="FFFFFF"/>
                </a:highlight>
                <a:latin typeface="Consolas" panose="020B0609020204030204" pitchFamily="49" charset="0"/>
              </a:rPr>
              <a:t>random</a:t>
            </a:r>
            <a:r>
              <a:rPr lang="en-US" sz="1800" dirty="0">
                <a:solidFill>
                  <a:srgbClr val="000000"/>
                </a:solidFill>
                <a:effectLst/>
                <a:highlight>
                  <a:srgbClr val="FFFFFF"/>
                </a:highlight>
                <a:latin typeface="Consolas" panose="020B0609020204030204" pitchFamily="49" charset="0"/>
              </a:rPr>
              <a:t>() * 101);</a:t>
            </a: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"Guess a magic number between 0 and 100"</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while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true</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Prompt the user to guess the number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nEnter</a:t>
            </a:r>
            <a:r>
              <a:rPr lang="en-US" sz="1800" dirty="0">
                <a:solidFill>
                  <a:srgbClr val="2A00FF"/>
                </a:solidFill>
                <a:effectLst/>
                <a:highlight>
                  <a:srgbClr val="FFFFFF"/>
                </a:highlight>
                <a:latin typeface="Consolas" panose="020B0609020204030204" pitchFamily="49" charset="0"/>
              </a:rPr>
              <a:t> your guess: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"Yes, the number is "</a:t>
            </a:r>
            <a:r>
              <a:rPr lang="en-US" sz="1800" dirty="0">
                <a:solidFill>
                  <a:srgbClr val="000000"/>
                </a:solidFill>
                <a:effectLst/>
                <a:highlight>
                  <a:srgbClr val="FFFFFF"/>
                </a:highlight>
                <a:latin typeface="Consolas" panose="020B0609020204030204" pitchFamily="49" charset="0"/>
              </a:rPr>
              <a:t>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break</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guess</a:t>
            </a:r>
            <a:r>
              <a:rPr lang="en-US" sz="1800" dirty="0">
                <a:solidFill>
                  <a:srgbClr val="000000"/>
                </a:solidFill>
                <a:effectLst/>
                <a:highlight>
                  <a:srgbClr val="FFFFFF"/>
                </a:highlight>
                <a:latin typeface="Consolas" panose="020B0609020204030204" pitchFamily="49" charset="0"/>
              </a:rPr>
              <a:t> &gt;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high"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else</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"Your guess is too low"</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 </a:t>
            </a:r>
            <a:r>
              <a:rPr lang="en-US" sz="1800" dirty="0">
                <a:solidFill>
                  <a:srgbClr val="3F7F5F"/>
                </a:solidFill>
                <a:effectLst/>
                <a:highlight>
                  <a:srgbClr val="FFFFFF"/>
                </a:highlight>
                <a:latin typeface="Consolas" panose="020B0609020204030204" pitchFamily="49" charset="0"/>
              </a:rPr>
              <a:t>// End of loop</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6" name="Rectangle 1">
            <a:extLst>
              <a:ext uri="{FF2B5EF4-FFF2-40B4-BE49-F238E27FC236}">
                <a16:creationId xmlns:a16="http://schemas.microsoft.com/office/drawing/2014/main" id="{DA8E0A6A-167C-09E1-84B7-9571CA0BEBE8}"/>
              </a:ext>
            </a:extLst>
          </p:cNvPr>
          <p:cNvSpPr>
            <a:spLocks noChangeArrowheads="1"/>
          </p:cNvSpPr>
          <p:nvPr/>
        </p:nvSpPr>
        <p:spPr bwMode="auto">
          <a:xfrm>
            <a:off x="6623824" y="2215498"/>
            <a:ext cx="2520176" cy="4832092"/>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Handling Incorrect Guesses: If the guess is higher than the random number, it informs the user that the guess is too high. If the guess is lower, it informs the user that the guess is too low. The loop then continues, prompting the user for another guess.</a:t>
            </a:r>
          </a:p>
        </p:txBody>
      </p:sp>
      <p:sp>
        <p:nvSpPr>
          <p:cNvPr id="7" name="Rectangle: Rounded Corners 6">
            <a:extLst>
              <a:ext uri="{FF2B5EF4-FFF2-40B4-BE49-F238E27FC236}">
                <a16:creationId xmlns:a16="http://schemas.microsoft.com/office/drawing/2014/main" id="{D49A6613-30A2-E93B-2D6B-FCB634D01CC2}"/>
              </a:ext>
            </a:extLst>
          </p:cNvPr>
          <p:cNvSpPr/>
          <p:nvPr/>
        </p:nvSpPr>
        <p:spPr>
          <a:xfrm>
            <a:off x="0" y="4967644"/>
            <a:ext cx="6623824" cy="116552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358291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314D8B2-CB06-9E43-A3AB-194CBAC5BE96}" type="slidenum">
              <a:rPr lang="en-US" altLang="en-US" sz="1400" smtClean="0"/>
              <a:pPr>
                <a:spcBef>
                  <a:spcPct val="0"/>
                </a:spcBef>
                <a:buClrTx/>
                <a:buSzTx/>
                <a:buFontTx/>
                <a:buNone/>
              </a:pPr>
              <a:t>76</a:t>
            </a:fld>
            <a:endParaRPr lang="en-US" altLang="en-US" sz="1400"/>
          </a:p>
        </p:txBody>
      </p:sp>
      <p:sp>
        <p:nvSpPr>
          <p:cNvPr id="131074" name="Rectangle 2">
            <a:extLst>
              <a:ext uri="{FF2B5EF4-FFF2-40B4-BE49-F238E27FC236}">
                <a16:creationId xmlns:a16="http://schemas.microsoft.com/office/drawing/2014/main" id="{1627571F-C303-C047-AC3B-F4C9A9FB5BCC}"/>
              </a:ext>
            </a:extLst>
          </p:cNvPr>
          <p:cNvSpPr>
            <a:spLocks noGrp="1" noChangeArrowheads="1"/>
          </p:cNvSpPr>
          <p:nvPr>
            <p:ph type="title"/>
          </p:nvPr>
        </p:nvSpPr>
        <p:spPr>
          <a:xfrm>
            <a:off x="141515" y="347529"/>
            <a:ext cx="6716485" cy="628650"/>
          </a:xfrm>
        </p:spPr>
        <p:txBody>
          <a:bodyPr>
            <a:normAutofit fontScale="90000"/>
          </a:bodyPr>
          <a:lstStyle/>
          <a:p>
            <a:r>
              <a:rPr lang="en-US" altLang="en-US" sz="3600" dirty="0"/>
              <a:t>Mastering selections and loops? </a:t>
            </a:r>
            <a:endParaRPr lang="en-US" altLang="en-US" sz="4000" dirty="0"/>
          </a:p>
        </p:txBody>
      </p:sp>
      <p:sp>
        <p:nvSpPr>
          <p:cNvPr id="131075" name="Rectangle 3">
            <a:extLst>
              <a:ext uri="{FF2B5EF4-FFF2-40B4-BE49-F238E27FC236}">
                <a16:creationId xmlns:a16="http://schemas.microsoft.com/office/drawing/2014/main" id="{D65D6BB2-EB00-004E-986E-05800B0CFB70}"/>
              </a:ext>
            </a:extLst>
          </p:cNvPr>
          <p:cNvSpPr>
            <a:spLocks noGrp="1" noChangeArrowheads="1"/>
          </p:cNvSpPr>
          <p:nvPr>
            <p:ph type="body" idx="1"/>
          </p:nvPr>
        </p:nvSpPr>
        <p:spPr>
          <a:xfrm>
            <a:off x="304800" y="1335881"/>
            <a:ext cx="8534400" cy="4186238"/>
          </a:xfrm>
        </p:spPr>
        <p:txBody>
          <a:bodyPr/>
          <a:lstStyle/>
          <a:p>
            <a:pPr marL="0" indent="0">
              <a:spcBef>
                <a:spcPct val="100000"/>
              </a:spcBef>
              <a:buFont typeface="Monotype Sorts" pitchFamily="2" charset="2"/>
              <a:buNone/>
            </a:pPr>
            <a:r>
              <a:rPr lang="en-US" altLang="en-US" dirty="0"/>
              <a:t>Extremely important!</a:t>
            </a:r>
          </a:p>
          <a:p>
            <a:pPr marL="0" indent="0">
              <a:spcBef>
                <a:spcPct val="100000"/>
              </a:spcBef>
              <a:buFont typeface="Monotype Sorts" pitchFamily="2" charset="2"/>
              <a:buNone/>
            </a:pPr>
            <a:r>
              <a:rPr lang="en-US" altLang="en-US" dirty="0"/>
              <a:t>Practice, practice, practice…</a:t>
            </a:r>
          </a:p>
          <a:p>
            <a:pPr marL="0" indent="0">
              <a:spcBef>
                <a:spcPct val="100000"/>
              </a:spcBef>
              <a:buFont typeface="Monotype Sorts" pitchFamily="2" charset="2"/>
              <a:buNone/>
            </a:pPr>
            <a:r>
              <a:rPr lang="en-US" altLang="en-US" dirty="0"/>
              <a:t>More exercises in the labs.</a:t>
            </a:r>
          </a:p>
          <a:p>
            <a:pPr marL="0" indent="0">
              <a:spcBef>
                <a:spcPct val="100000"/>
              </a:spcBef>
              <a:buFont typeface="Monotype Sorts" pitchFamily="2" charset="2"/>
              <a:buNone/>
            </a:pPr>
            <a:r>
              <a:rPr lang="en-US" altLang="en-US" dirty="0"/>
              <a:t>Many more exercises in the textbook.  </a:t>
            </a:r>
          </a:p>
        </p:txBody>
      </p:sp>
    </p:spTree>
    <p:extLst>
      <p:ext uri="{BB962C8B-B14F-4D97-AF65-F5344CB8AC3E}">
        <p14:creationId xmlns:p14="http://schemas.microsoft.com/office/powerpoint/2010/main" val="21411820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81" name="Title 1">
            <a:extLst>
              <a:ext uri="{FF2B5EF4-FFF2-40B4-BE49-F238E27FC236}">
                <a16:creationId xmlns:a16="http://schemas.microsoft.com/office/drawing/2014/main" id="{4C4E8E14-32DE-99D1-6B36-2958271BB8BA}"/>
              </a:ext>
            </a:extLst>
          </p:cNvPr>
          <p:cNvSpPr>
            <a:spLocks noGrp="1"/>
          </p:cNvSpPr>
          <p:nvPr>
            <p:ph type="title"/>
          </p:nvPr>
        </p:nvSpPr>
        <p:spPr>
          <a:xfrm>
            <a:off x="628650" y="365126"/>
            <a:ext cx="7886700" cy="1325563"/>
          </a:xfrm>
        </p:spPr>
        <p:txBody>
          <a:bodyPr/>
          <a:lstStyle/>
          <a:p>
            <a:r>
              <a:rPr lang="en-US" dirty="0"/>
              <a:t>Thank You!</a:t>
            </a:r>
          </a:p>
        </p:txBody>
      </p:sp>
      <p:sp>
        <p:nvSpPr>
          <p:cNvPr id="131073" name="Slide Number Placeholder 4">
            <a:extLst>
              <a:ext uri="{FF2B5EF4-FFF2-40B4-BE49-F238E27FC236}">
                <a16:creationId xmlns:a16="http://schemas.microsoft.com/office/drawing/2014/main" id="{B5A762D2-66BB-3740-B510-B510183CCF7C}"/>
              </a:ext>
            </a:extLst>
          </p:cNvPr>
          <p:cNvSpPr>
            <a:spLocks noGrp="1"/>
          </p:cNvSpPr>
          <p:nvPr>
            <p:ph type="sldNum" sz="quarter" idx="11"/>
          </p:nvPr>
        </p:nvSpPr>
        <p:spPr>
          <a:xfrm>
            <a:off x="498929" y="6510471"/>
            <a:ext cx="448128" cy="246221"/>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norm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spcAft>
                <a:spcPts val="600"/>
              </a:spcAft>
              <a:buClrTx/>
              <a:buSzTx/>
              <a:buFontTx/>
              <a:buNone/>
            </a:pPr>
            <a:fld id="{6314D8B2-CB06-9E43-A3AB-194CBAC5BE96}" type="slidenum">
              <a:rPr lang="en-US" altLang="en-US" sz="1000" smtClean="0">
                <a:solidFill>
                  <a:srgbClr val="3D3935"/>
                </a:solidFill>
              </a:rPr>
              <a:pPr>
                <a:spcBef>
                  <a:spcPct val="0"/>
                </a:spcBef>
                <a:spcAft>
                  <a:spcPts val="600"/>
                </a:spcAft>
                <a:buClrTx/>
                <a:buSzTx/>
                <a:buFontTx/>
                <a:buNone/>
              </a:pPr>
              <a:t>77</a:t>
            </a:fld>
            <a:endParaRPr lang="en-US" altLang="en-US" sz="1000">
              <a:solidFill>
                <a:srgbClr val="3D3935"/>
              </a:solidFill>
            </a:endParaRPr>
          </a:p>
        </p:txBody>
      </p:sp>
      <p:graphicFrame>
        <p:nvGraphicFramePr>
          <p:cNvPr id="131077" name="Rectangle 3">
            <a:extLst>
              <a:ext uri="{FF2B5EF4-FFF2-40B4-BE49-F238E27FC236}">
                <a16:creationId xmlns:a16="http://schemas.microsoft.com/office/drawing/2014/main" id="{5C4CFC6A-CFCC-A7CF-B210-3B826215006B}"/>
              </a:ext>
            </a:extLst>
          </p:cNvPr>
          <p:cNvGraphicFramePr/>
          <p:nvPr>
            <p:extLst>
              <p:ext uri="{D42A27DB-BD31-4B8C-83A1-F6EECF244321}">
                <p14:modId xmlns:p14="http://schemas.microsoft.com/office/powerpoint/2010/main" val="1313172960"/>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34850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8</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5779" name="Rectangle 3">
            <a:extLst>
              <a:ext uri="{FF2B5EF4-FFF2-40B4-BE49-F238E27FC236}">
                <a16:creationId xmlns:a16="http://schemas.microsoft.com/office/drawing/2014/main" id="{E7A02FB3-5AAF-664E-A75E-2FF37215AFE0}"/>
              </a:ext>
            </a:extLst>
          </p:cNvPr>
          <p:cNvSpPr>
            <a:spLocks noGrp="1" noChangeArrowheads="1"/>
          </p:cNvSpPr>
          <p:nvPr>
            <p:ph type="body" idx="1"/>
          </p:nvPr>
        </p:nvSpPr>
        <p:spPr>
          <a:xfrm>
            <a:off x="228600" y="1186675"/>
            <a:ext cx="8686800" cy="5442725"/>
          </a:xfrm>
        </p:spPr>
        <p:txBody>
          <a:bodyPr>
            <a:noAutofit/>
          </a:bodyPr>
          <a:lstStyle/>
          <a:p>
            <a:r>
              <a:rPr lang="en-US" sz="2800" b="1" dirty="0">
                <a:latin typeface="Calibri" panose="020F0502020204030204" pitchFamily="34" charset="0"/>
                <a:cs typeface="Calibri" panose="020F0502020204030204" pitchFamily="34" charset="0"/>
              </a:rPr>
              <a:t>Practical Scenario Presentation</a:t>
            </a:r>
          </a:p>
          <a:p>
            <a:r>
              <a:rPr lang="en-US" sz="2800" b="1" dirty="0">
                <a:latin typeface="Calibri" panose="020F0502020204030204" pitchFamily="34" charset="0"/>
                <a:cs typeface="Calibri" panose="020F0502020204030204" pitchFamily="34" charset="0"/>
              </a:rPr>
              <a:t>Scenario:</a:t>
            </a:r>
            <a:r>
              <a:rPr lang="en-US" sz="2800" dirty="0">
                <a:latin typeface="Calibri" panose="020F0502020204030204" pitchFamily="34" charset="0"/>
                <a:cs typeface="Calibri" panose="020F0502020204030204" pitchFamily="34" charset="0"/>
              </a:rPr>
              <a:t> Imagine you are working at </a:t>
            </a:r>
            <a:r>
              <a:rPr lang="en-US" sz="2800" b="1" dirty="0">
                <a:latin typeface="Calibri" panose="020F0502020204030204" pitchFamily="34" charset="0"/>
                <a:cs typeface="Calibri" panose="020F0502020204030204" pitchFamily="34" charset="0"/>
              </a:rPr>
              <a:t>Qantas</a:t>
            </a:r>
            <a:r>
              <a:rPr lang="en-US" sz="2800" dirty="0">
                <a:latin typeface="Calibri" panose="020F0502020204030204" pitchFamily="34" charset="0"/>
                <a:cs typeface="Calibri" panose="020F0502020204030204" pitchFamily="34" charset="0"/>
              </a:rPr>
              <a:t> in Sydney, and you need to develop a flight scheduling system that assigns a specific process based on the month. Depending on the month, the system should perform different actions, such as updating winter or summer schedules, handling holiday traffic, or planning for peak travel seasons.</a:t>
            </a:r>
          </a:p>
          <a:p>
            <a:r>
              <a:rPr lang="en-US" sz="2800" dirty="0">
                <a:latin typeface="Calibri" panose="020F0502020204030204" pitchFamily="34" charset="0"/>
                <a:cs typeface="Calibri" panose="020F0502020204030204" pitchFamily="34" charset="0"/>
              </a:rPr>
              <a:t>For example, in January (case 1), the system should prepare for summer holiday schedules in Australia, while in December (case 12), it should prepare for Christmas travel surges.</a:t>
            </a:r>
          </a:p>
        </p:txBody>
      </p:sp>
    </p:spTree>
    <p:extLst>
      <p:ext uri="{BB962C8B-B14F-4D97-AF65-F5344CB8AC3E}">
        <p14:creationId xmlns:p14="http://schemas.microsoft.com/office/powerpoint/2010/main" val="3594953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Number Placeholder 4">
            <a:extLst>
              <a:ext uri="{FF2B5EF4-FFF2-40B4-BE49-F238E27FC236}">
                <a16:creationId xmlns:a16="http://schemas.microsoft.com/office/drawing/2014/main" id="{4A371724-A002-6446-B9C6-4BA2D580DB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4033B6A-C895-C547-BEBE-0A9C2034C5E1}" type="slidenum">
              <a:rPr lang="en-US" altLang="en-US" sz="1400" smtClean="0"/>
              <a:pPr>
                <a:spcBef>
                  <a:spcPct val="0"/>
                </a:spcBef>
                <a:buClrTx/>
                <a:buSzTx/>
                <a:buFontTx/>
                <a:buNone/>
              </a:pPr>
              <a:t>9</a:t>
            </a:fld>
            <a:endParaRPr lang="en-US" altLang="en-US" sz="1400"/>
          </a:p>
        </p:txBody>
      </p:sp>
      <p:sp>
        <p:nvSpPr>
          <p:cNvPr id="75778" name="Rectangle 2">
            <a:extLst>
              <a:ext uri="{FF2B5EF4-FFF2-40B4-BE49-F238E27FC236}">
                <a16:creationId xmlns:a16="http://schemas.microsoft.com/office/drawing/2014/main" id="{5F643EDC-6565-4E4C-919A-DB2421531E18}"/>
              </a:ext>
            </a:extLst>
          </p:cNvPr>
          <p:cNvSpPr>
            <a:spLocks noGrp="1" noChangeArrowheads="1"/>
          </p:cNvSpPr>
          <p:nvPr>
            <p:ph type="title"/>
          </p:nvPr>
        </p:nvSpPr>
        <p:spPr>
          <a:xfrm>
            <a:off x="609600" y="228600"/>
            <a:ext cx="7772400" cy="685800"/>
          </a:xfrm>
        </p:spPr>
        <p:txBody>
          <a:bodyPr>
            <a:normAutofit fontScale="90000"/>
          </a:bodyPr>
          <a:lstStyle/>
          <a:p>
            <a:r>
              <a:rPr lang="en-US" altLang="en-US" sz="4200">
                <a:latin typeface="Courier New" panose="02070309020205020404" pitchFamily="49" charset="0"/>
              </a:rPr>
              <a:t>switch</a:t>
            </a:r>
            <a:r>
              <a:rPr lang="en-US" altLang="en-US"/>
              <a:t> Statements</a:t>
            </a:r>
          </a:p>
        </p:txBody>
      </p:sp>
      <p:sp>
        <p:nvSpPr>
          <p:cNvPr id="75779" name="Rectangle 3">
            <a:extLst>
              <a:ext uri="{FF2B5EF4-FFF2-40B4-BE49-F238E27FC236}">
                <a16:creationId xmlns:a16="http://schemas.microsoft.com/office/drawing/2014/main" id="{E7A02FB3-5AAF-664E-A75E-2FF37215AFE0}"/>
              </a:ext>
            </a:extLst>
          </p:cNvPr>
          <p:cNvSpPr>
            <a:spLocks noGrp="1" noChangeArrowheads="1"/>
          </p:cNvSpPr>
          <p:nvPr>
            <p:ph type="body" idx="1"/>
          </p:nvPr>
        </p:nvSpPr>
        <p:spPr>
          <a:xfrm>
            <a:off x="228600" y="1186676"/>
            <a:ext cx="8686800" cy="1021266"/>
          </a:xfrm>
        </p:spPr>
        <p:txBody>
          <a:bodyPr>
            <a:noAutofit/>
          </a:bodyPr>
          <a:lstStyle/>
          <a:p>
            <a:r>
              <a:rPr lang="en-US" sz="2800" dirty="0">
                <a:latin typeface="Calibri" panose="020F0502020204030204" pitchFamily="34" charset="0"/>
                <a:cs typeface="Calibri" panose="020F0502020204030204" pitchFamily="34" charset="0"/>
              </a:rPr>
              <a:t>Here's how you might implement this logic using a switch statement:</a:t>
            </a:r>
          </a:p>
        </p:txBody>
      </p:sp>
      <p:pic>
        <p:nvPicPr>
          <p:cNvPr id="3" name="Picture 2">
            <a:extLst>
              <a:ext uri="{FF2B5EF4-FFF2-40B4-BE49-F238E27FC236}">
                <a16:creationId xmlns:a16="http://schemas.microsoft.com/office/drawing/2014/main" id="{C6C41AFC-F897-F779-877A-5D6E6F65E12E}"/>
              </a:ext>
            </a:extLst>
          </p:cNvPr>
          <p:cNvPicPr>
            <a:picLocks noChangeAspect="1"/>
          </p:cNvPicPr>
          <p:nvPr/>
        </p:nvPicPr>
        <p:blipFill rotWithShape="1">
          <a:blip r:embed="rId3"/>
          <a:srcRect l="30244" t="23768" r="30000" b="41652"/>
          <a:stretch/>
        </p:blipFill>
        <p:spPr>
          <a:xfrm>
            <a:off x="680224" y="2434679"/>
            <a:ext cx="7783552" cy="3808104"/>
          </a:xfrm>
          <a:prstGeom prst="rect">
            <a:avLst/>
          </a:prstGeom>
        </p:spPr>
      </p:pic>
    </p:spTree>
    <p:extLst>
      <p:ext uri="{BB962C8B-B14F-4D97-AF65-F5344CB8AC3E}">
        <p14:creationId xmlns:p14="http://schemas.microsoft.com/office/powerpoint/2010/main" val="185898657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Props1.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3.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2931</TotalTime>
  <Words>7049</Words>
  <Application>Microsoft Office PowerPoint</Application>
  <PresentationFormat>On-screen Show (4:3)</PresentationFormat>
  <Paragraphs>783</Paragraphs>
  <Slides>77</Slides>
  <Notes>34</Notes>
  <HiddenSlides>6</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77</vt:i4>
      </vt:variant>
    </vt:vector>
  </HeadingPairs>
  <TitlesOfParts>
    <vt:vector size="87" baseType="lpstr">
      <vt:lpstr>Arial</vt:lpstr>
      <vt:lpstr>Calibri</vt:lpstr>
      <vt:lpstr>Consolas</vt:lpstr>
      <vt:lpstr>Courier</vt:lpstr>
      <vt:lpstr>Courier New</vt:lpstr>
      <vt:lpstr>Monotype Sorts</vt:lpstr>
      <vt:lpstr>Times New Roman</vt:lpstr>
      <vt:lpstr>ACU Presentation</vt:lpstr>
      <vt:lpstr>think-cell Slide</vt:lpstr>
      <vt:lpstr>Picture</vt:lpstr>
      <vt:lpstr>PowerPoint Presentation</vt:lpstr>
      <vt:lpstr>Which Loop to Use?</vt:lpstr>
      <vt:lpstr>Which Loop to Use?</vt:lpstr>
      <vt:lpstr>Which Loop to Use?</vt:lpstr>
      <vt:lpstr>Which Loop to Use?</vt:lpstr>
      <vt:lpstr>Which Loop to Use?</vt:lpstr>
      <vt:lpstr>switch Statements</vt:lpstr>
      <vt:lpstr>switch Statements</vt:lpstr>
      <vt:lpstr>switch Statements</vt:lpstr>
      <vt:lpstr>switch Statements</vt:lpstr>
      <vt:lpstr>switch Statements</vt:lpstr>
      <vt:lpstr>switch Statements</vt:lpstr>
      <vt:lpstr>switch Statements</vt:lpstr>
      <vt:lpstr>PowerPoint Presentation</vt:lpstr>
      <vt:lpstr>PowerPoint Presentation</vt:lpstr>
      <vt:lpstr>PowerPoint Presentation</vt:lpstr>
      <vt:lpstr>PowerPoint Presentation</vt:lpstr>
      <vt:lpstr>switch Statements</vt:lpstr>
      <vt:lpstr>switch Statements</vt:lpstr>
      <vt:lpstr>switch Statement Rules</vt:lpstr>
      <vt:lpstr>switch Statement Rules</vt:lpstr>
      <vt:lpstr>Trace switch statement</vt:lpstr>
      <vt:lpstr>Trace switch statement</vt:lpstr>
      <vt:lpstr>Trace switch statement</vt:lpstr>
      <vt:lpstr>Trace switch statement</vt:lpstr>
      <vt:lpstr>Trace switch statement</vt:lpstr>
      <vt:lpstr>Trace switch statement</vt:lpstr>
      <vt:lpstr>Trace switch statement</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Problem: Chinese Zodiac </vt:lpstr>
      <vt:lpstr>Nested Loops </vt:lpstr>
      <vt:lpstr>Nested Loops </vt:lpstr>
      <vt:lpstr>Nested Loops </vt:lpstr>
      <vt:lpstr>Nested Loops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Using break and continue</vt:lpstr>
      <vt:lpstr>break</vt:lpstr>
      <vt:lpstr>break</vt:lpstr>
      <vt:lpstr>break</vt:lpstr>
      <vt:lpstr>break</vt:lpstr>
      <vt:lpstr>break</vt:lpstr>
      <vt:lpstr>continue</vt:lpstr>
      <vt:lpstr>continue</vt:lpstr>
      <vt:lpstr>continue</vt:lpstr>
      <vt:lpstr>Problem: Guessing Numbers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Mastering selections and loops?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681</cp:revision>
  <cp:lastPrinted>2017-08-03T04:07:41Z</cp:lastPrinted>
  <dcterms:created xsi:type="dcterms:W3CDTF">2017-05-11T09:33:32Z</dcterms:created>
  <dcterms:modified xsi:type="dcterms:W3CDTF">2024-08-20T01:40:38Z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